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4"/>
  </p:notesMasterIdLst>
  <p:handoutMasterIdLst>
    <p:handoutMasterId r:id="rId15"/>
  </p:handoutMasterIdLst>
  <p:sldIdLst>
    <p:sldId id="256" r:id="rId5"/>
    <p:sldId id="279" r:id="rId6"/>
    <p:sldId id="257" r:id="rId7"/>
    <p:sldId id="266" r:id="rId8"/>
    <p:sldId id="273" r:id="rId9"/>
    <p:sldId id="269" r:id="rId10"/>
    <p:sldId id="271" r:id="rId11"/>
    <p:sldId id="272" r:id="rId12"/>
    <p:sldId id="265" r:id="rId13"/>
  </p:sldIdLst>
  <p:sldSz cx="10058400" cy="77724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6F3242-CD51-BAD8-5B67-5ABC10F0F19E}" name="Nathaniel Roelfs" initials="NR" userId="S::Nathaniel.Roelfs@Pearson.com::6545147e-27b8-4489-995a-e0dfa5ca670f" providerId="AD"/>
  <p188:author id="{0BB9605B-0CD8-A33A-E83F-766CF09D5E67}" name="Whitney Woods" initials="WW" userId="S::whitney.woods@pearson.com::38c549b7-54d6-4a1e-b2f6-c31572cbe78b" providerId="AD"/>
  <p188:author id="{BF065B60-68B2-033C-0531-4C24429BD042}" name="Cullen, Shannon (DESE)" initials="CS(" userId="S::Shannon.Cullen@mass.gov::6b1ad6a8-5818-44b3-9274-ccefbf22d13d" providerId="AD"/>
  <p188:author id="{739D309D-4C34-4097-D726-46C62F4F2F97}" name="Holly Woodruff" initials="HW" userId="S::holly.woodruff@pearson.com::bd40664c-d0f9-47f6-9555-8f1bf1ec3b1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lz" initials="j" lastIdx="4" clrIdx="0"/>
  <p:cmAuthor id="1" name="Dahn, LeAnn E" initials="LED" lastIdx="51" clrIdx="1"/>
  <p:cmAuthor id="2" name="Bree Gunter" initials="BG" lastIdx="1" clrIdx="2"/>
  <p:cmAuthor id="3" name="Cullen, Shannon (DESE)" initials="CS(" lastIdx="6" clrIdx="3">
    <p:extLst>
      <p:ext uri="{19B8F6BF-5375-455C-9EA6-DF929625EA0E}">
        <p15:presenceInfo xmlns:p15="http://schemas.microsoft.com/office/powerpoint/2012/main" userId="S::Shannon.Cullen@mass.gov::6b1ad6a8-5818-44b3-9274-ccefbf22d13d" providerId="AD"/>
      </p:ext>
    </p:extLst>
  </p:cmAuthor>
  <p:cmAuthor id="4" name="Swantz, Scott" initials="SS" lastIdx="7" clrIdx="4">
    <p:extLst>
      <p:ext uri="{19B8F6BF-5375-455C-9EA6-DF929625EA0E}">
        <p15:presenceInfo xmlns:p15="http://schemas.microsoft.com/office/powerpoint/2012/main" userId="S::scott.swantz@pearson.com::0eab0cda-ad66-44c5-9531-d56fd9c662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93792" autoAdjust="0"/>
  </p:normalViewPr>
  <p:slideViewPr>
    <p:cSldViewPr snapToGrid="0">
      <p:cViewPr varScale="1">
        <p:scale>
          <a:sx n="55" d="100"/>
          <a:sy n="55" d="100"/>
        </p:scale>
        <p:origin x="176" y="48"/>
      </p:cViewPr>
      <p:guideLst>
        <p:guide orient="horz" pos="2448"/>
        <p:guide pos="3168"/>
      </p:guideLst>
    </p:cSldViewPr>
  </p:slideViewPr>
  <p:outlineViewPr>
    <p:cViewPr>
      <p:scale>
        <a:sx n="33" d="100"/>
        <a:sy n="33" d="100"/>
      </p:scale>
      <p:origin x="0" y="-6"/>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tags" Target="tags/tag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llen, Shannon (DESE)" userId="6b1ad6a8-5818-44b3-9274-ccefbf22d13d" providerId="ADAL" clId="{1434F464-17D3-4B96-9638-9BE8A60D4354}"/>
    <pc:docChg chg="custSel modSld">
      <pc:chgData name="Cullen, Shannon (DESE)" userId="6b1ad6a8-5818-44b3-9274-ccefbf22d13d" providerId="ADAL" clId="{1434F464-17D3-4B96-9638-9BE8A60D4354}" dt="2022-12-08T18:51:42.778" v="21" actId="113"/>
      <pc:docMkLst>
        <pc:docMk/>
      </pc:docMkLst>
      <pc:sldChg chg="modSp mod">
        <pc:chgData name="Cullen, Shannon (DESE)" userId="6b1ad6a8-5818-44b3-9274-ccefbf22d13d" providerId="ADAL" clId="{1434F464-17D3-4B96-9638-9BE8A60D4354}" dt="2022-12-08T18:51:42.778" v="21" actId="113"/>
        <pc:sldMkLst>
          <pc:docMk/>
          <pc:sldMk cId="1821852685" sldId="266"/>
        </pc:sldMkLst>
        <pc:spChg chg="mod">
          <ac:chgData name="Cullen, Shannon (DESE)" userId="6b1ad6a8-5818-44b3-9274-ccefbf22d13d" providerId="ADAL" clId="{1434F464-17D3-4B96-9638-9BE8A60D4354}" dt="2022-12-08T18:51:42.778" v="21" actId="113"/>
          <ac:spMkLst>
            <pc:docMk/>
            <pc:sldMk cId="1821852685" sldId="266"/>
            <ac:spMk id="3" creationId="{00000000-0000-0000-0000-000000000000}"/>
          </ac:spMkLst>
        </pc:spChg>
      </pc:sldChg>
      <pc:sldChg chg="delCm modCm">
        <pc:chgData name="Cullen, Shannon (DESE)" userId="6b1ad6a8-5818-44b3-9274-ccefbf22d13d" providerId="ADAL" clId="{1434F464-17D3-4B96-9638-9BE8A60D4354}" dt="2022-12-08T18:50:44.980" v="3"/>
        <pc:sldMkLst>
          <pc:docMk/>
          <pc:sldMk cId="1233820006" sldId="269"/>
        </pc:sldMkLst>
      </pc:sldChg>
      <pc:sldChg chg="modNotesTx">
        <pc:chgData name="Cullen, Shannon (DESE)" userId="6b1ad6a8-5818-44b3-9274-ccefbf22d13d" providerId="ADAL" clId="{1434F464-17D3-4B96-9638-9BE8A60D4354}" dt="2022-12-08T18:50:33.294" v="1" actId="20577"/>
        <pc:sldMkLst>
          <pc:docMk/>
          <pc:sldMk cId="159153712" sldId="27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125707-C4A9-44AC-B9CD-C3BD2883185D}" type="datetimeFigureOut">
              <a:rPr lang="en-US" smtClean="0"/>
              <a:pPr/>
              <a:t>12/8/2022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6B6161A-0590-4D20-8BD4-1A77424DC942}" type="slidenum">
              <a:rPr lang="en-US" smtClean="0"/>
              <a:pPr/>
              <a:t>‹#›</a:t>
            </a:fld>
            <a:endParaRPr lang="en-US"/>
          </a:p>
        </p:txBody>
      </p:sp>
    </p:spTree>
    <p:extLst>
      <p:ext uri="{BB962C8B-B14F-4D97-AF65-F5344CB8AC3E}">
        <p14:creationId xmlns:p14="http://schemas.microsoft.com/office/powerpoint/2010/main" val="1258467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E33F61-7AFF-4E91-9BA8-A681EC5D859B}" type="datetimeFigureOut">
              <a:rPr lang="en-US" smtClean="0"/>
              <a:pPr/>
              <a:t>12/8/2022</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6E5E2B-1940-4C12-B0CF-52993C2CB7F2}" type="slidenum">
              <a:rPr lang="en-US" smtClean="0"/>
              <a:pPr/>
              <a:t>‹#›</a:t>
            </a:fld>
            <a:endParaRPr lang="en-US"/>
          </a:p>
        </p:txBody>
      </p:sp>
    </p:spTree>
    <p:extLst>
      <p:ext uri="{BB962C8B-B14F-4D97-AF65-F5344CB8AC3E}">
        <p14:creationId xmlns:p14="http://schemas.microsoft.com/office/powerpoint/2010/main" val="2037035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 to the Creating Sessions for Computer-Based</a:t>
            </a:r>
            <a:r>
              <a:rPr lang="en-US" sz="1200" kern="1200" baseline="0" dirty="0">
                <a:solidFill>
                  <a:schemeClr val="tx1"/>
                </a:solidFill>
                <a:effectLst/>
                <a:latin typeface="+mn-lt"/>
                <a:ea typeface="+mn-ea"/>
                <a:cs typeface="+mn-cs"/>
              </a:rPr>
              <a:t> Testing training slides.</a:t>
            </a:r>
          </a:p>
        </p:txBody>
      </p:sp>
      <p:sp>
        <p:nvSpPr>
          <p:cNvPr id="4" name="Slide Number Placeholder 3"/>
          <p:cNvSpPr>
            <a:spLocks noGrp="1"/>
          </p:cNvSpPr>
          <p:nvPr>
            <p:ph type="sldNum" sz="quarter" idx="10"/>
          </p:nvPr>
        </p:nvSpPr>
        <p:spPr/>
        <p:txBody>
          <a:bodyPr/>
          <a:lstStyle/>
          <a:p>
            <a:fld id="{286E5E2B-1940-4C12-B0CF-52993C2CB7F2}" type="slidenum">
              <a:rPr lang="en-US" smtClean="0"/>
              <a:pPr/>
              <a:t>1</a:t>
            </a:fld>
            <a:endParaRPr lang="en-US"/>
          </a:p>
        </p:txBody>
      </p:sp>
    </p:spTree>
    <p:extLst>
      <p:ext uri="{BB962C8B-B14F-4D97-AF65-F5344CB8AC3E}">
        <p14:creationId xmlns:p14="http://schemas.microsoft.com/office/powerpoint/2010/main" val="4078142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training, we will provide an overview of the steps to create PearsonAccess</a:t>
            </a:r>
            <a:r>
              <a:rPr lang="en-US" sz="1200" kern="1200" baseline="30000" dirty="0">
                <a:solidFill>
                  <a:schemeClr val="tx1"/>
                </a:solidFill>
                <a:effectLst/>
                <a:latin typeface="+mn-lt"/>
                <a:ea typeface="+mn-ea"/>
                <a:cs typeface="+mn-cs"/>
              </a:rPr>
              <a:t>next</a:t>
            </a:r>
            <a:r>
              <a:rPr lang="en-US" sz="1200" kern="1200" dirty="0">
                <a:solidFill>
                  <a:schemeClr val="tx1"/>
                </a:solidFill>
                <a:effectLst/>
                <a:latin typeface="+mn-lt"/>
                <a:ea typeface="+mn-ea"/>
                <a:cs typeface="+mn-cs"/>
              </a:rPr>
              <a:t> Sessions for computer-based testing. These training slides are not applicable for paper-based testing.</a:t>
            </a:r>
          </a:p>
        </p:txBody>
      </p:sp>
      <p:sp>
        <p:nvSpPr>
          <p:cNvPr id="4" name="Slide Number Placeholder 3"/>
          <p:cNvSpPr>
            <a:spLocks noGrp="1"/>
          </p:cNvSpPr>
          <p:nvPr>
            <p:ph type="sldNum" sz="quarter" idx="10"/>
          </p:nvPr>
        </p:nvSpPr>
        <p:spPr/>
        <p:txBody>
          <a:bodyPr/>
          <a:lstStyle/>
          <a:p>
            <a:fld id="{286E5E2B-1940-4C12-B0CF-52993C2CB7F2}" type="slidenum">
              <a:rPr lang="en-US" smtClean="0"/>
              <a:pPr/>
              <a:t>3</a:t>
            </a:fld>
            <a:endParaRPr lang="en-US"/>
          </a:p>
        </p:txBody>
      </p:sp>
    </p:spTree>
    <p:extLst>
      <p:ext uri="{BB962C8B-B14F-4D97-AF65-F5344CB8AC3E}">
        <p14:creationId xmlns:p14="http://schemas.microsoft.com/office/powerpoint/2010/main" val="4056788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E5E2B-1940-4C12-B0CF-52993C2CB7F2}" type="slidenum">
              <a:rPr lang="en-US" smtClean="0"/>
              <a:pPr/>
              <a:t>4</a:t>
            </a:fld>
            <a:endParaRPr lang="en-US"/>
          </a:p>
        </p:txBody>
      </p:sp>
    </p:spTree>
    <p:extLst>
      <p:ext uri="{BB962C8B-B14F-4D97-AF65-F5344CB8AC3E}">
        <p14:creationId xmlns:p14="http://schemas.microsoft.com/office/powerpoint/2010/main" val="573071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Schools may create PearsonAccess</a:t>
            </a:r>
            <a:r>
              <a:rPr lang="en-US" sz="1200" kern="1200" baseline="30000" dirty="0">
                <a:solidFill>
                  <a:schemeClr val="tx1"/>
                </a:solidFill>
                <a:effectLst/>
                <a:latin typeface="+mn-lt"/>
                <a:ea typeface="+mn-ea"/>
                <a:cs typeface="+mn-cs"/>
              </a:rPr>
              <a:t>next</a:t>
            </a:r>
            <a:r>
              <a:rPr lang="en-US" sz="1200" kern="1200" dirty="0">
                <a:solidFill>
                  <a:schemeClr val="tx1"/>
                </a:solidFill>
                <a:effectLst/>
                <a:latin typeface="+mn-lt"/>
                <a:ea typeface="+mn-ea"/>
                <a:cs typeface="+mn-cs"/>
              </a:rPr>
              <a:t> Sessions at any time prior to the start of testing, although it is recommended this be done two weeks prior to the start of testing. Schools should create separate PearsonAccess</a:t>
            </a:r>
            <a:r>
              <a:rPr lang="en-US" sz="1200" kern="1200" baseline="30000" dirty="0">
                <a:solidFill>
                  <a:schemeClr val="tx1"/>
                </a:solidFill>
                <a:effectLst/>
                <a:latin typeface="+mn-lt"/>
                <a:ea typeface="+mn-ea"/>
                <a:cs typeface="+mn-cs"/>
              </a:rPr>
              <a:t>next</a:t>
            </a:r>
            <a:r>
              <a:rPr lang="en-US" sz="1200" kern="1200" dirty="0">
                <a:solidFill>
                  <a:schemeClr val="tx1"/>
                </a:solidFill>
                <a:effectLst/>
                <a:latin typeface="+mn-lt"/>
                <a:ea typeface="+mn-ea"/>
                <a:cs typeface="+mn-cs"/>
              </a:rPr>
              <a:t> Sessions for students who will test at the same time and in the same location. You will want to choose a naming convention that's easy for your test administrators to find and manage. You could use the test administrator name, room number of the testing location, grade, subject, or a combination of these. A Session can only contain the students who are assigned the same test code (that is, those who are taking the same grade and subject test).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your school needs five or more PearsonAccess</a:t>
            </a:r>
            <a:r>
              <a:rPr lang="en-US" sz="1200" kern="1200" baseline="30000" dirty="0">
                <a:solidFill>
                  <a:schemeClr val="tx1"/>
                </a:solidFill>
                <a:effectLst/>
                <a:latin typeface="+mn-lt"/>
                <a:ea typeface="+mn-ea"/>
                <a:cs typeface="+mn-cs"/>
              </a:rPr>
              <a:t>next</a:t>
            </a:r>
            <a:r>
              <a:rPr lang="en-US" sz="1200" kern="1200" dirty="0">
                <a:solidFill>
                  <a:schemeClr val="tx1"/>
                </a:solidFill>
                <a:effectLst/>
                <a:latin typeface="+mn-lt"/>
                <a:ea typeface="+mn-ea"/>
                <a:cs typeface="+mn-cs"/>
              </a:rPr>
              <a:t> Sessions to administer the test or has a large number of students, it is recommended to create Sessions via the SR/PNP import process, which will automatically create Sessions and add students to those Sessions. Multiple Sessions can be managed at the same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only have a few students to test and/or a few Sessions to create, it may be easier to create the Sessions in the PearsonAccess</a:t>
            </a:r>
            <a:r>
              <a:rPr lang="en-US" sz="1200" kern="1200" baseline="30000" dirty="0">
                <a:solidFill>
                  <a:schemeClr val="tx1"/>
                </a:solidFill>
                <a:effectLst/>
                <a:latin typeface="+mn-lt"/>
                <a:ea typeface="+mn-ea"/>
                <a:cs typeface="+mn-cs"/>
              </a:rPr>
              <a:t>next­</a:t>
            </a:r>
            <a:r>
              <a:rPr lang="en-US" sz="1200" kern="1200" dirty="0">
                <a:solidFill>
                  <a:schemeClr val="tx1"/>
                </a:solidFill>
                <a:effectLst/>
                <a:latin typeface="+mn-lt"/>
                <a:ea typeface="+mn-ea"/>
                <a:cs typeface="+mn-cs"/>
              </a:rPr>
              <a:t> user interface.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Important Note: If students will be using the Read Aloud or Human Signer accommodation, up to five students can be placed in a separate read aloud/human signer Session. The Session must be marked as a read aloud or human signer Session to ensure that the test administrator receives a proctor testing ticket and students are all assigned the same test form. We will explain the steps later in these slides.</a:t>
            </a:r>
          </a:p>
          <a:p>
            <a:endParaRPr lang="en-US" dirty="0"/>
          </a:p>
        </p:txBody>
      </p:sp>
      <p:sp>
        <p:nvSpPr>
          <p:cNvPr id="4" name="Slide Number Placeholder 3"/>
          <p:cNvSpPr>
            <a:spLocks noGrp="1"/>
          </p:cNvSpPr>
          <p:nvPr>
            <p:ph type="sldNum" sz="quarter" idx="10"/>
          </p:nvPr>
        </p:nvSpPr>
        <p:spPr/>
        <p:txBody>
          <a:bodyPr/>
          <a:lstStyle/>
          <a:p>
            <a:fld id="{286E5E2B-1940-4C12-B0CF-52993C2CB7F2}" type="slidenum">
              <a:rPr lang="en-US" smtClean="0"/>
              <a:pPr/>
              <a:t>5</a:t>
            </a:fld>
            <a:endParaRPr lang="en-US"/>
          </a:p>
        </p:txBody>
      </p:sp>
    </p:spTree>
    <p:extLst>
      <p:ext uri="{BB962C8B-B14F-4D97-AF65-F5344CB8AC3E}">
        <p14:creationId xmlns:p14="http://schemas.microsoft.com/office/powerpoint/2010/main" val="1327962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Please select the play button to view the video.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Step 1: If student records have already been uploaded into PearsonAccess</a:t>
            </a:r>
            <a:r>
              <a:rPr lang="en-US" sz="1200" kern="1200" baseline="30000" dirty="0">
                <a:solidFill>
                  <a:schemeClr val="tx1"/>
                </a:solidFill>
                <a:effectLst/>
                <a:latin typeface="+mn-lt"/>
                <a:ea typeface="+mn-ea"/>
                <a:cs typeface="+mn-cs"/>
              </a:rPr>
              <a:t>next</a:t>
            </a:r>
            <a:r>
              <a:rPr lang="en-US" sz="1200" kern="1200" dirty="0">
                <a:solidFill>
                  <a:schemeClr val="tx1"/>
                </a:solidFill>
                <a:effectLst/>
                <a:latin typeface="+mn-lt"/>
                <a:ea typeface="+mn-ea"/>
                <a:cs typeface="+mn-cs"/>
              </a:rPr>
              <a:t>, the first step is to export the file so that you can see all the student information.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First, make sure the correct test administration is selected in PearsonAccess</a:t>
            </a:r>
            <a:r>
              <a:rPr lang="en-US" sz="1200" kern="1200" baseline="30000" dirty="0">
                <a:solidFill>
                  <a:schemeClr val="tx1"/>
                </a:solidFill>
                <a:effectLst/>
                <a:latin typeface="+mn-lt"/>
                <a:ea typeface="+mn-ea"/>
                <a:cs typeface="+mn-cs"/>
              </a:rPr>
              <a:t>next  </a:t>
            </a:r>
            <a:r>
              <a:rPr lang="en-US" sz="1200" kern="1200" dirty="0">
                <a:solidFill>
                  <a:schemeClr val="tx1"/>
                </a:solidFill>
                <a:effectLst/>
                <a:latin typeface="+mn-lt"/>
                <a:ea typeface="+mn-ea"/>
                <a:cs typeface="+mn-cs"/>
              </a:rPr>
              <a:t>(the test administration is located at the top drop-down section of the screen). Then, go to </a:t>
            </a:r>
            <a:r>
              <a:rPr lang="en-US" sz="1200" i="1" kern="1200" dirty="0">
                <a:solidFill>
                  <a:schemeClr val="tx1"/>
                </a:solidFill>
                <a:effectLst/>
                <a:latin typeface="+mn-lt"/>
                <a:ea typeface="+mn-ea"/>
                <a:cs typeface="+mn-cs"/>
              </a:rPr>
              <a:t>Setup</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Import/Export Data. </a:t>
            </a:r>
            <a:r>
              <a:rPr lang="en-US" sz="1200" kern="1200" dirty="0">
                <a:solidFill>
                  <a:schemeClr val="tx1"/>
                </a:solidFill>
                <a:effectLst/>
                <a:latin typeface="+mn-lt"/>
                <a:ea typeface="+mn-ea"/>
                <a:cs typeface="+mn-cs"/>
              </a:rPr>
              <a:t>Click </a:t>
            </a:r>
            <a:r>
              <a:rPr lang="en-US" sz="1200" i="1" kern="1200" dirty="0">
                <a:solidFill>
                  <a:schemeClr val="tx1"/>
                </a:solidFill>
                <a:effectLst/>
                <a:latin typeface="+mn-lt"/>
                <a:ea typeface="+mn-ea"/>
                <a:cs typeface="+mn-cs"/>
              </a:rPr>
              <a:t>Select Tasks</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Import/Export Data, </a:t>
            </a:r>
            <a:r>
              <a:rPr lang="en-US" sz="1200" kern="1200" dirty="0">
                <a:solidFill>
                  <a:schemeClr val="tx1"/>
                </a:solidFill>
                <a:effectLst/>
                <a:latin typeface="+mn-lt"/>
                <a:ea typeface="+mn-ea"/>
                <a:cs typeface="+mn-cs"/>
              </a:rPr>
              <a:t>and click </a:t>
            </a:r>
            <a:r>
              <a:rPr lang="en-US" sz="1200" i="1" kern="1200" dirty="0">
                <a:solidFill>
                  <a:schemeClr val="tx1"/>
                </a:solidFill>
                <a:effectLst/>
                <a:latin typeface="+mn-lt"/>
                <a:ea typeface="+mn-ea"/>
                <a:cs typeface="+mn-cs"/>
              </a:rPr>
              <a:t>Start</a:t>
            </a:r>
            <a:r>
              <a:rPr lang="en-US" sz="1200" kern="1200" dirty="0">
                <a:solidFill>
                  <a:schemeClr val="tx1"/>
                </a:solidFill>
                <a:effectLst/>
                <a:latin typeface="+mn-lt"/>
                <a:ea typeface="+mn-ea"/>
                <a:cs typeface="+mn-cs"/>
              </a:rPr>
              <a:t>. Under </a:t>
            </a:r>
            <a:r>
              <a:rPr lang="en-US" sz="1200" i="1" kern="1200" dirty="0">
                <a:solidFill>
                  <a:schemeClr val="tx1"/>
                </a:solidFill>
                <a:effectLst/>
                <a:latin typeface="+mn-lt"/>
                <a:ea typeface="+mn-ea"/>
                <a:cs typeface="+mn-cs"/>
              </a:rPr>
              <a:t>Type</a:t>
            </a:r>
            <a:r>
              <a:rPr lang="en-US" sz="1200" kern="1200" dirty="0">
                <a:solidFill>
                  <a:schemeClr val="tx1"/>
                </a:solidFill>
                <a:effectLst/>
                <a:latin typeface="+mn-lt"/>
                <a:ea typeface="+mn-ea"/>
                <a:cs typeface="+mn-cs"/>
              </a:rPr>
              <a:t>, select </a:t>
            </a:r>
            <a:r>
              <a:rPr lang="en-US" sz="1200" i="1" kern="1200" dirty="0">
                <a:solidFill>
                  <a:schemeClr val="tx1"/>
                </a:solidFill>
                <a:effectLst/>
                <a:latin typeface="+mn-lt"/>
                <a:ea typeface="+mn-ea"/>
                <a:cs typeface="+mn-cs"/>
              </a:rPr>
              <a:t>Student Registration Export. </a:t>
            </a:r>
            <a:r>
              <a:rPr lang="en-US" sz="1200" kern="1200" dirty="0">
                <a:solidFill>
                  <a:schemeClr val="tx1"/>
                </a:solidFill>
                <a:effectLst/>
                <a:latin typeface="+mn-lt"/>
                <a:ea typeface="+mn-ea"/>
                <a:cs typeface="+mn-cs"/>
              </a:rPr>
              <a:t>Click </a:t>
            </a:r>
            <a:r>
              <a:rPr lang="en-US" sz="1200" i="1" kern="1200" dirty="0">
                <a:solidFill>
                  <a:schemeClr val="tx1"/>
                </a:solidFill>
                <a:effectLst/>
                <a:latin typeface="+mn-lt"/>
                <a:ea typeface="+mn-ea"/>
                <a:cs typeface="+mn-cs"/>
              </a:rPr>
              <a:t>Process</a:t>
            </a:r>
            <a:r>
              <a:rPr lang="en-US" sz="1200" kern="1200" dirty="0">
                <a:solidFill>
                  <a:schemeClr val="tx1"/>
                </a:solidFill>
                <a:effectLst/>
                <a:latin typeface="+mn-lt"/>
                <a:ea typeface="+mn-ea"/>
                <a:cs typeface="+mn-cs"/>
              </a:rPr>
              <a:t>, and then click refresh until the file is ready to download. </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Step 2:  When the file has downloaded, open it and add the appropriate Session names for each student in column M. If you are familiar with the VLOOKUP function in Microsoft Excel, you may want to create a VLOOKUP table to automate assigning students to Sessions, which could be helpful when working with a large student population in five or more Sessions.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you have finished adding the Session name, make sure that all of the students were assigned to Sessions correctly, and then save the file as a .CSV.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Remember, students who have a human read aloud or human signer must have this designated in the SR/PNP and will need to be placed in a separate Human Read Aloud/Human Signer Session of up to five students. Students may initially be placed in a Human Read Aloud/Human Signer Session using the file import procedure, but the Session must be finalized in the user interface using the C</a:t>
            </a:r>
            <a:r>
              <a:rPr lang="en-US" sz="1200" b="1" i="1" kern="1200" dirty="0">
                <a:solidFill>
                  <a:schemeClr val="tx1"/>
                </a:solidFill>
                <a:effectLst/>
                <a:latin typeface="+mn-lt"/>
                <a:ea typeface="+mn-ea"/>
                <a:cs typeface="+mn-cs"/>
              </a:rPr>
              <a:t>reate/Edit Sessions</a:t>
            </a:r>
            <a:r>
              <a:rPr lang="en-US" sz="1200" b="1" kern="1200" dirty="0">
                <a:solidFill>
                  <a:schemeClr val="tx1"/>
                </a:solidFill>
                <a:effectLst/>
                <a:latin typeface="+mn-lt"/>
                <a:ea typeface="+mn-ea"/>
                <a:cs typeface="+mn-cs"/>
              </a:rPr>
              <a:t> task.</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Please note that creating Sessions via SR/PNP import is a "one-time" procedure. If you discover errors in Session names after the SR/PNP file import, any changes must be made using the PearsonAccess</a:t>
            </a:r>
            <a:r>
              <a:rPr lang="en-US" sz="1200" kern="1200" baseline="30000" dirty="0">
                <a:solidFill>
                  <a:schemeClr val="tx1"/>
                </a:solidFill>
                <a:effectLst/>
                <a:latin typeface="+mn-lt"/>
                <a:ea typeface="+mn-ea"/>
                <a:cs typeface="+mn-cs"/>
              </a:rPr>
              <a:t>next</a:t>
            </a:r>
            <a:r>
              <a:rPr lang="en-US" sz="1200" kern="1200" dirty="0">
                <a:solidFill>
                  <a:schemeClr val="tx1"/>
                </a:solidFill>
                <a:effectLst/>
                <a:latin typeface="+mn-lt"/>
                <a:ea typeface="+mn-ea"/>
                <a:cs typeface="+mn-cs"/>
              </a:rPr>
              <a:t> user interface. If you discover several errors in Session names, contact the MCAS Service Center for assistance.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Step 3: Now that column M is populated with Session names, it’s time to import the file. Select </a:t>
            </a:r>
            <a:r>
              <a:rPr lang="en-US" sz="1200" i="1" kern="1200" dirty="0">
                <a:solidFill>
                  <a:schemeClr val="tx1"/>
                </a:solidFill>
                <a:effectLst/>
                <a:latin typeface="+mn-lt"/>
                <a:ea typeface="+mn-ea"/>
                <a:cs typeface="+mn-cs"/>
              </a:rPr>
              <a:t>Import/Export Data </a:t>
            </a:r>
            <a:r>
              <a:rPr lang="en-US" sz="1200" kern="1200" dirty="0">
                <a:solidFill>
                  <a:schemeClr val="tx1"/>
                </a:solidFill>
                <a:effectLst/>
                <a:latin typeface="+mn-lt"/>
                <a:ea typeface="+mn-ea"/>
                <a:cs typeface="+mn-cs"/>
              </a:rPr>
              <a:t>and click </a:t>
            </a:r>
            <a:r>
              <a:rPr lang="en-US" sz="1200" i="1" kern="1200" dirty="0">
                <a:solidFill>
                  <a:schemeClr val="tx1"/>
                </a:solidFill>
                <a:effectLst/>
                <a:latin typeface="+mn-lt"/>
                <a:ea typeface="+mn-ea"/>
                <a:cs typeface="+mn-cs"/>
              </a:rPr>
              <a:t>Start. </a:t>
            </a:r>
            <a:r>
              <a:rPr lang="en-US" sz="1200" kern="1200" dirty="0">
                <a:solidFill>
                  <a:schemeClr val="tx1"/>
                </a:solidFill>
                <a:effectLst/>
                <a:latin typeface="+mn-lt"/>
                <a:ea typeface="+mn-ea"/>
                <a:cs typeface="+mn-cs"/>
              </a:rPr>
              <a:t>Under </a:t>
            </a:r>
            <a:r>
              <a:rPr lang="en-US" sz="1200" i="1" kern="1200" dirty="0">
                <a:solidFill>
                  <a:schemeClr val="tx1"/>
                </a:solidFill>
                <a:effectLst/>
                <a:latin typeface="+mn-lt"/>
                <a:ea typeface="+mn-ea"/>
                <a:cs typeface="+mn-cs"/>
              </a:rPr>
              <a:t>Type</a:t>
            </a:r>
            <a:r>
              <a:rPr lang="en-US" sz="1200" kern="1200" dirty="0">
                <a:solidFill>
                  <a:schemeClr val="tx1"/>
                </a:solidFill>
                <a:effectLst/>
                <a:latin typeface="+mn-lt"/>
                <a:ea typeface="+mn-ea"/>
                <a:cs typeface="+mn-cs"/>
              </a:rPr>
              <a:t>, select </a:t>
            </a:r>
            <a:r>
              <a:rPr lang="en-US" sz="1200" i="1" kern="1200" dirty="0">
                <a:solidFill>
                  <a:schemeClr val="tx1"/>
                </a:solidFill>
                <a:effectLst/>
                <a:latin typeface="+mn-lt"/>
                <a:ea typeface="+mn-ea"/>
                <a:cs typeface="+mn-cs"/>
              </a:rPr>
              <a:t>Student Registration Import. </a:t>
            </a:r>
            <a:r>
              <a:rPr lang="en-US" sz="1200" kern="1200" dirty="0">
                <a:solidFill>
                  <a:schemeClr val="tx1"/>
                </a:solidFill>
                <a:effectLst/>
                <a:latin typeface="+mn-lt"/>
                <a:ea typeface="+mn-ea"/>
                <a:cs typeface="+mn-cs"/>
              </a:rPr>
              <a:t>Refresh until the file has finished importing. If you find any errors in importing the file, refer to the </a:t>
            </a:r>
            <a:r>
              <a:rPr lang="en-US" sz="1200" i="1" kern="1200" dirty="0">
                <a:solidFill>
                  <a:schemeClr val="tx1"/>
                </a:solidFill>
                <a:effectLst/>
                <a:latin typeface="+mn-lt"/>
                <a:ea typeface="+mn-ea"/>
                <a:cs typeface="+mn-cs"/>
              </a:rPr>
              <a:t>Guide to the SR/PNP Process,</a:t>
            </a:r>
            <a:r>
              <a:rPr lang="en-US" sz="1200" kern="1200" dirty="0">
                <a:solidFill>
                  <a:schemeClr val="tx1"/>
                </a:solidFill>
                <a:effectLst/>
                <a:latin typeface="+mn-lt"/>
                <a:ea typeface="+mn-ea"/>
                <a:cs typeface="+mn-cs"/>
              </a:rPr>
              <a:t> which we’ll discuss on the Resources slide later on in this module.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Step 4: Confirm that your Sessions have been created by going to </a:t>
            </a:r>
            <a:r>
              <a:rPr lang="en-US" sz="1200" i="1" kern="1200" dirty="0">
                <a:solidFill>
                  <a:schemeClr val="tx1"/>
                </a:solidFill>
                <a:effectLst/>
                <a:latin typeface="+mn-lt"/>
                <a:ea typeface="+mn-ea"/>
                <a:cs typeface="+mn-cs"/>
              </a:rPr>
              <a:t>Testing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Sessions.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Step 5: If you need to change a Session name or indicate the Session as Human Read Aloud or Human Signer, you will now need to do this in the PearsonAccess</a:t>
            </a:r>
            <a:r>
              <a:rPr lang="en-US" sz="1200" kern="1200" baseline="30000" dirty="0">
                <a:solidFill>
                  <a:schemeClr val="tx1"/>
                </a:solidFill>
                <a:effectLst/>
                <a:latin typeface="+mn-lt"/>
                <a:ea typeface="+mn-ea"/>
                <a:cs typeface="+mn-cs"/>
              </a:rPr>
              <a:t>next</a:t>
            </a:r>
            <a:r>
              <a:rPr lang="en-US" sz="1200" kern="1200" dirty="0">
                <a:solidFill>
                  <a:schemeClr val="tx1"/>
                </a:solidFill>
                <a:effectLst/>
                <a:latin typeface="+mn-lt"/>
                <a:ea typeface="+mn-ea"/>
                <a:cs typeface="+mn-cs"/>
              </a:rPr>
              <a:t> user interface. Check the box next to the Session name and go to </a:t>
            </a:r>
            <a:r>
              <a:rPr lang="en-US" sz="1200" i="1" kern="1200" dirty="0">
                <a:solidFill>
                  <a:schemeClr val="tx1"/>
                </a:solidFill>
                <a:effectLst/>
                <a:latin typeface="+mn-lt"/>
                <a:ea typeface="+mn-ea"/>
                <a:cs typeface="+mn-cs"/>
              </a:rPr>
              <a:t>Select Tasks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Create/Edit Sessions</a:t>
            </a:r>
            <a:r>
              <a:rPr lang="en-US" sz="1200" kern="1200" dirty="0">
                <a:solidFill>
                  <a:schemeClr val="tx1"/>
                </a:solidFill>
                <a:effectLst/>
                <a:latin typeface="+mn-lt"/>
                <a:ea typeface="+mn-ea"/>
                <a:cs typeface="+mn-cs"/>
              </a:rPr>
              <a:t>. To indicate the Session as Human Read Aloud or Human Signer, check the box next to </a:t>
            </a:r>
            <a:r>
              <a:rPr lang="en-US" sz="1200" i="1" kern="1200" dirty="0">
                <a:solidFill>
                  <a:schemeClr val="tx1"/>
                </a:solidFill>
                <a:effectLst/>
                <a:latin typeface="+mn-lt"/>
                <a:ea typeface="+mn-ea"/>
                <a:cs typeface="+mn-cs"/>
              </a:rPr>
              <a:t>Proctor Reads Aloud </a:t>
            </a:r>
            <a:r>
              <a:rPr lang="en-US" sz="1200" i="0" kern="1200" dirty="0">
                <a:solidFill>
                  <a:schemeClr val="tx1"/>
                </a:solidFill>
                <a:effectLst/>
                <a:latin typeface="+mn-lt"/>
                <a:ea typeface="+mn-ea"/>
                <a:cs typeface="+mn-cs"/>
              </a:rPr>
              <a:t>and then select either Human Read-Aloud or Human Signer from the </a:t>
            </a:r>
            <a:r>
              <a:rPr lang="en-US" sz="1200" i="1" kern="1200" dirty="0">
                <a:solidFill>
                  <a:schemeClr val="tx1"/>
                </a:solidFill>
                <a:effectLst/>
                <a:latin typeface="+mn-lt"/>
                <a:ea typeface="+mn-ea"/>
                <a:cs typeface="+mn-cs"/>
              </a:rPr>
              <a:t>Form Group Type</a:t>
            </a:r>
            <a:r>
              <a:rPr lang="en-US" sz="1200" i="0" kern="1200" dirty="0">
                <a:solidFill>
                  <a:schemeClr val="tx1"/>
                </a:solidFill>
                <a:effectLst/>
                <a:latin typeface="+mn-lt"/>
                <a:ea typeface="+mn-ea"/>
                <a:cs typeface="+mn-cs"/>
              </a:rPr>
              <a:t> dropdown.</a:t>
            </a:r>
            <a:r>
              <a:rPr lang="en-US" sz="1200" kern="1200" dirty="0">
                <a:solidFill>
                  <a:schemeClr val="tx1"/>
                </a:solidFill>
                <a:effectLst/>
                <a:latin typeface="+mn-lt"/>
                <a:ea typeface="+mn-ea"/>
                <a:cs typeface="+mn-cs"/>
              </a:rPr>
              <a:t> Click </a:t>
            </a:r>
            <a:r>
              <a:rPr lang="en-US" sz="1200" i="1" kern="1200" dirty="0">
                <a:solidFill>
                  <a:schemeClr val="tx1"/>
                </a:solidFill>
                <a:effectLst/>
                <a:latin typeface="+mn-lt"/>
                <a:ea typeface="+mn-ea"/>
                <a:cs typeface="+mn-cs"/>
              </a:rPr>
              <a:t>Save</a:t>
            </a:r>
            <a:r>
              <a:rPr lang="en-US" sz="1200" kern="1200" dirty="0">
                <a:solidFill>
                  <a:schemeClr val="tx1"/>
                </a:solidFill>
                <a:effectLst/>
                <a:latin typeface="+mn-lt"/>
                <a:ea typeface="+mn-ea"/>
                <a:cs typeface="+mn-cs"/>
              </a:rPr>
              <a:t> when finished and </a:t>
            </a:r>
            <a:r>
              <a:rPr lang="en-US" sz="1200" i="1" kern="1200" dirty="0">
                <a:solidFill>
                  <a:schemeClr val="tx1"/>
                </a:solidFill>
                <a:effectLst/>
                <a:latin typeface="+mn-lt"/>
                <a:ea typeface="+mn-ea"/>
                <a:cs typeface="+mn-cs"/>
              </a:rPr>
              <a:t>Exit Tasks.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6</a:t>
            </a:fld>
            <a:endParaRPr lang="en-US"/>
          </a:p>
        </p:txBody>
      </p:sp>
    </p:spTree>
    <p:extLst>
      <p:ext uri="{BB962C8B-B14F-4D97-AF65-F5344CB8AC3E}">
        <p14:creationId xmlns:p14="http://schemas.microsoft.com/office/powerpoint/2010/main" val="709501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Please select the play button to view the video.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Step 1: To create a Session in the user interface, go to </a:t>
            </a:r>
            <a:r>
              <a:rPr lang="en-US" sz="1200" i="1" kern="1200" dirty="0">
                <a:solidFill>
                  <a:schemeClr val="tx1"/>
                </a:solidFill>
                <a:effectLst/>
                <a:latin typeface="+mn-lt"/>
                <a:ea typeface="+mn-ea"/>
                <a:cs typeface="+mn-cs"/>
              </a:rPr>
              <a:t>Testing</a:t>
            </a:r>
            <a:r>
              <a:rPr lang="en-US" sz="1200" kern="1200" dirty="0">
                <a:solidFill>
                  <a:schemeClr val="tx1"/>
                </a:solidFill>
                <a:effectLst/>
                <a:latin typeface="+mn-lt"/>
                <a:ea typeface="+mn-ea"/>
                <a:cs typeface="+mn-cs"/>
              </a:rPr>
              <a:t>, and then </a:t>
            </a:r>
            <a:r>
              <a:rPr lang="en-US" sz="1200" i="1" kern="1200" dirty="0">
                <a:solidFill>
                  <a:schemeClr val="tx1"/>
                </a:solidFill>
                <a:effectLst/>
                <a:latin typeface="+mn-lt"/>
                <a:ea typeface="+mn-ea"/>
                <a:cs typeface="+mn-cs"/>
              </a:rPr>
              <a:t>Sessions</a:t>
            </a:r>
            <a:r>
              <a:rPr lang="en-US" sz="1200" kern="1200" dirty="0">
                <a:solidFill>
                  <a:schemeClr val="tx1"/>
                </a:solidFill>
                <a:effectLst/>
                <a:latin typeface="+mn-lt"/>
                <a:ea typeface="+mn-ea"/>
                <a:cs typeface="+mn-cs"/>
              </a:rPr>
              <a:t>. </a:t>
            </a:r>
            <a:r>
              <a:rPr lang="en-US" sz="1200" kern="1200">
                <a:solidFill>
                  <a:schemeClr val="tx1"/>
                </a:solidFill>
                <a:effectLst/>
                <a:latin typeface="+mn-lt"/>
                <a:ea typeface="+mn-ea"/>
                <a:cs typeface="+mn-cs"/>
              </a:rPr>
              <a:t>Go to </a:t>
            </a:r>
            <a:r>
              <a:rPr lang="en-US" sz="1200" i="1" kern="1200">
                <a:solidFill>
                  <a:schemeClr val="tx1"/>
                </a:solidFill>
                <a:effectLst/>
                <a:latin typeface="+mn-lt"/>
                <a:ea typeface="+mn-ea"/>
                <a:cs typeface="+mn-cs"/>
              </a:rPr>
              <a:t>Select </a:t>
            </a:r>
            <a:r>
              <a:rPr lang="en-US" sz="1200" i="1" kern="1200" dirty="0">
                <a:solidFill>
                  <a:schemeClr val="tx1"/>
                </a:solidFill>
                <a:effectLst/>
                <a:latin typeface="+mn-lt"/>
                <a:ea typeface="+mn-ea"/>
                <a:cs typeface="+mn-cs"/>
              </a:rPr>
              <a:t>Tasks,</a:t>
            </a:r>
            <a:r>
              <a:rPr lang="en-US" sz="1200" kern="1200" dirty="0">
                <a:solidFill>
                  <a:schemeClr val="tx1"/>
                </a:solidFill>
                <a:effectLst/>
                <a:latin typeface="+mn-lt"/>
                <a:ea typeface="+mn-ea"/>
                <a:cs typeface="+mn-cs"/>
              </a:rPr>
              <a:t> and then select </a:t>
            </a:r>
            <a:r>
              <a:rPr lang="en-US" sz="1200" i="1" kern="1200" dirty="0">
                <a:solidFill>
                  <a:schemeClr val="tx1"/>
                </a:solidFill>
                <a:effectLst/>
                <a:latin typeface="+mn-lt"/>
                <a:ea typeface="+mn-ea"/>
                <a:cs typeface="+mn-cs"/>
              </a:rPr>
              <a:t>Create/Edit Sessions. </a:t>
            </a:r>
            <a:r>
              <a:rPr lang="en-US" sz="1200" kern="1200" dirty="0">
                <a:solidFill>
                  <a:schemeClr val="tx1"/>
                </a:solidFill>
                <a:effectLst/>
                <a:latin typeface="+mn-lt"/>
                <a:ea typeface="+mn-ea"/>
                <a:cs typeface="+mn-cs"/>
              </a:rPr>
              <a:t>Fill out all the details on this page and select the Precaching Computer, if your organization is using </a:t>
            </a: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If you are unsure which precaching computer to select, you should contact your technology coordinator for assistance. The </a:t>
            </a:r>
            <a:r>
              <a:rPr lang="en-US" sz="1200" i="1" kern="1200" dirty="0">
                <a:solidFill>
                  <a:schemeClr val="tx1"/>
                </a:solidFill>
                <a:effectLst/>
                <a:latin typeface="+mn-lt"/>
                <a:ea typeface="+mn-ea"/>
                <a:cs typeface="+mn-cs"/>
              </a:rPr>
              <a:t>Create/Edit Sessions</a:t>
            </a:r>
            <a:r>
              <a:rPr lang="en-US" sz="1200" kern="1200" dirty="0">
                <a:solidFill>
                  <a:schemeClr val="tx1"/>
                </a:solidFill>
                <a:effectLst/>
                <a:latin typeface="+mn-lt"/>
                <a:ea typeface="+mn-ea"/>
                <a:cs typeface="+mn-cs"/>
              </a:rPr>
              <a:t> screen is also where you will indicate a Human Read Aloud or Human Signer Session.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Step 2: When you get to the bottom of the screen, you will see the option to Add Students to Session. Simply search for a student’s name and click on it to add the student to the Session. Click </a:t>
            </a:r>
            <a:r>
              <a:rPr lang="en-US" sz="1200" i="1" kern="1200" dirty="0">
                <a:solidFill>
                  <a:schemeClr val="tx1"/>
                </a:solidFill>
                <a:effectLst/>
                <a:latin typeface="+mn-lt"/>
                <a:ea typeface="+mn-ea"/>
                <a:cs typeface="+mn-cs"/>
              </a:rPr>
              <a:t>Save</a:t>
            </a:r>
            <a:r>
              <a:rPr lang="en-US" sz="1200" kern="1200" dirty="0">
                <a:solidFill>
                  <a:schemeClr val="tx1"/>
                </a:solidFill>
                <a:effectLst/>
                <a:latin typeface="+mn-lt"/>
                <a:ea typeface="+mn-ea"/>
                <a:cs typeface="+mn-cs"/>
              </a:rPr>
              <a:t> and then </a:t>
            </a:r>
            <a:r>
              <a:rPr lang="en-US" sz="1200" i="1" kern="1200" dirty="0">
                <a:solidFill>
                  <a:schemeClr val="tx1"/>
                </a:solidFill>
                <a:effectLst/>
                <a:latin typeface="+mn-lt"/>
                <a:ea typeface="+mn-ea"/>
                <a:cs typeface="+mn-cs"/>
              </a:rPr>
              <a:t>Exit Tasks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Step 3: If you need to change the name of a PearsonAccess</a:t>
            </a:r>
            <a:r>
              <a:rPr lang="en-US" sz="1200" kern="1200" baseline="30000" dirty="0">
                <a:solidFill>
                  <a:schemeClr val="tx1"/>
                </a:solidFill>
                <a:effectLst/>
                <a:latin typeface="+mn-lt"/>
                <a:ea typeface="+mn-ea"/>
                <a:cs typeface="+mn-cs"/>
              </a:rPr>
              <a:t>next</a:t>
            </a:r>
            <a:r>
              <a:rPr lang="en-US" sz="1200" kern="1200" dirty="0">
                <a:solidFill>
                  <a:schemeClr val="tx1"/>
                </a:solidFill>
                <a:effectLst/>
                <a:latin typeface="+mn-lt"/>
                <a:ea typeface="+mn-ea"/>
                <a:cs typeface="+mn-cs"/>
              </a:rPr>
              <a:t> Session, indicate a Session as Human Read Aloud or Human Signer, or add a student to an existing Session, you can easily do this by using the Edit Sessions task. On the Sessions screen, search for and check the box next to the Session name, and select the </a:t>
            </a:r>
            <a:r>
              <a:rPr lang="en-US" sz="1200" i="1" kern="1200" dirty="0">
                <a:solidFill>
                  <a:schemeClr val="tx1"/>
                </a:solidFill>
                <a:effectLst/>
                <a:latin typeface="+mn-lt"/>
                <a:ea typeface="+mn-ea"/>
                <a:cs typeface="+mn-cs"/>
              </a:rPr>
              <a:t>Create/Edit Sessions </a:t>
            </a:r>
            <a:r>
              <a:rPr lang="en-US" sz="1200" kern="1200" dirty="0">
                <a:solidFill>
                  <a:schemeClr val="tx1"/>
                </a:solidFill>
                <a:effectLst/>
                <a:latin typeface="+mn-lt"/>
                <a:ea typeface="+mn-ea"/>
                <a:cs typeface="+mn-cs"/>
              </a:rPr>
              <a:t>task. Click </a:t>
            </a:r>
            <a:r>
              <a:rPr lang="en-US" sz="1200" i="1" kern="1200" dirty="0">
                <a:solidFill>
                  <a:schemeClr val="tx1"/>
                </a:solidFill>
                <a:effectLst/>
                <a:latin typeface="+mn-lt"/>
                <a:ea typeface="+mn-ea"/>
                <a:cs typeface="+mn-cs"/>
              </a:rPr>
              <a:t>Save</a:t>
            </a:r>
            <a:r>
              <a:rPr lang="en-US" sz="1200" kern="1200" dirty="0">
                <a:solidFill>
                  <a:schemeClr val="tx1"/>
                </a:solidFill>
                <a:effectLst/>
                <a:latin typeface="+mn-lt"/>
                <a:ea typeface="+mn-ea"/>
                <a:cs typeface="+mn-cs"/>
              </a:rPr>
              <a:t> when finished, and then click </a:t>
            </a:r>
            <a:r>
              <a:rPr lang="en-US" sz="1200" i="1" kern="1200" dirty="0">
                <a:solidFill>
                  <a:schemeClr val="tx1"/>
                </a:solidFill>
                <a:effectLst/>
                <a:latin typeface="+mn-lt"/>
                <a:ea typeface="+mn-ea"/>
                <a:cs typeface="+mn-cs"/>
              </a:rPr>
              <a:t>Exit Tasks.</a:t>
            </a:r>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view the Sessions you created and students assigned to those Sessions, go to </a:t>
            </a:r>
            <a:r>
              <a:rPr lang="en-US" sz="1200" i="1" kern="1200" dirty="0">
                <a:solidFill>
                  <a:schemeClr val="tx1"/>
                </a:solidFill>
                <a:effectLst/>
                <a:latin typeface="+mn-lt"/>
                <a:ea typeface="+mn-ea"/>
                <a:cs typeface="+mn-cs"/>
              </a:rPr>
              <a:t>Reports</a:t>
            </a:r>
            <a:r>
              <a:rPr lang="en-US" sz="1200" kern="1200" dirty="0">
                <a:solidFill>
                  <a:schemeClr val="tx1"/>
                </a:solidFill>
                <a:effectLst/>
                <a:latin typeface="+mn-lt"/>
                <a:ea typeface="+mn-ea"/>
                <a:cs typeface="+mn-cs"/>
              </a:rPr>
              <a:t> then </a:t>
            </a:r>
            <a:r>
              <a:rPr lang="en-US" sz="1200" i="1" kern="1200" dirty="0">
                <a:solidFill>
                  <a:schemeClr val="tx1"/>
                </a:solidFill>
                <a:effectLst/>
                <a:latin typeface="+mn-lt"/>
                <a:ea typeface="+mn-ea"/>
                <a:cs typeface="+mn-cs"/>
              </a:rPr>
              <a:t>Operational Reports.</a:t>
            </a:r>
            <a:r>
              <a:rPr lang="en-US" sz="1200" kern="1200" dirty="0">
                <a:solidFill>
                  <a:schemeClr val="tx1"/>
                </a:solidFill>
                <a:effectLst/>
                <a:latin typeface="+mn-lt"/>
                <a:ea typeface="+mn-ea"/>
                <a:cs typeface="+mn-cs"/>
              </a:rPr>
              <a:t> Then select the </a:t>
            </a:r>
            <a:r>
              <a:rPr lang="en-US" sz="1200" i="1" kern="1200" dirty="0">
                <a:solidFill>
                  <a:schemeClr val="tx1"/>
                </a:solidFill>
                <a:effectLst/>
                <a:latin typeface="+mn-lt"/>
                <a:ea typeface="+mn-ea"/>
                <a:cs typeface="+mn-cs"/>
              </a:rPr>
              <a:t>Online Testing</a:t>
            </a:r>
            <a:r>
              <a:rPr lang="en-US" sz="1200" kern="1200" dirty="0">
                <a:solidFill>
                  <a:schemeClr val="tx1"/>
                </a:solidFill>
                <a:effectLst/>
                <a:latin typeface="+mn-lt"/>
                <a:ea typeface="+mn-ea"/>
                <a:cs typeface="+mn-cs"/>
              </a:rPr>
              <a:t> report category and view the Session List and the Session Roster reports. You may then share these rosters with your test administration teams.</a:t>
            </a:r>
          </a:p>
        </p:txBody>
      </p:sp>
      <p:sp>
        <p:nvSpPr>
          <p:cNvPr id="4" name="Slide Number Placeholder 3"/>
          <p:cNvSpPr>
            <a:spLocks noGrp="1"/>
          </p:cNvSpPr>
          <p:nvPr>
            <p:ph type="sldNum" sz="quarter" idx="10"/>
          </p:nvPr>
        </p:nvSpPr>
        <p:spPr/>
        <p:txBody>
          <a:bodyPr/>
          <a:lstStyle/>
          <a:p>
            <a:fld id="{286E5E2B-1940-4C12-B0CF-52993C2CB7F2}" type="slidenum">
              <a:rPr lang="en-US" smtClean="0"/>
              <a:pPr/>
              <a:t>7</a:t>
            </a:fld>
            <a:endParaRPr lang="en-US"/>
          </a:p>
        </p:txBody>
      </p:sp>
    </p:spTree>
    <p:extLst>
      <p:ext uri="{BB962C8B-B14F-4D97-AF65-F5344CB8AC3E}">
        <p14:creationId xmlns:p14="http://schemas.microsoft.com/office/powerpoint/2010/main" val="3764484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the resources to help you with the process when you are ready to create Sessions in </a:t>
            </a:r>
            <a:r>
              <a:rPr lang="en-US" sz="1200" kern="1200" dirty="0" err="1">
                <a:solidFill>
                  <a:schemeClr val="tx1"/>
                </a:solidFill>
                <a:effectLst/>
                <a:latin typeface="+mn-lt"/>
                <a:ea typeface="+mn-ea"/>
                <a:cs typeface="+mn-cs"/>
              </a:rPr>
              <a:t>PearsonAccess</a:t>
            </a:r>
            <a:r>
              <a:rPr lang="en-US" sz="1200" kern="1200" dirty="0">
                <a:solidFill>
                  <a:schemeClr val="tx1"/>
                </a:solidFill>
                <a:effectLst/>
                <a:latin typeface="+mn-lt"/>
                <a:ea typeface="+mn-ea"/>
                <a:cs typeface="+mn-cs"/>
              </a:rPr>
              <a:t> Next.</a:t>
            </a:r>
            <a:endParaRPr lang="en-US" dirty="0"/>
          </a:p>
        </p:txBody>
      </p:sp>
      <p:sp>
        <p:nvSpPr>
          <p:cNvPr id="4" name="Slide Number Placeholder 3"/>
          <p:cNvSpPr>
            <a:spLocks noGrp="1"/>
          </p:cNvSpPr>
          <p:nvPr>
            <p:ph type="sldNum" sz="quarter" idx="10"/>
          </p:nvPr>
        </p:nvSpPr>
        <p:spPr/>
        <p:txBody>
          <a:bodyPr/>
          <a:lstStyle/>
          <a:p>
            <a:fld id="{286E5E2B-1940-4C12-B0CF-52993C2CB7F2}" type="slidenum">
              <a:rPr lang="en-US" smtClean="0"/>
              <a:pPr/>
              <a:t>8</a:t>
            </a:fld>
            <a:endParaRPr lang="en-US"/>
          </a:p>
        </p:txBody>
      </p:sp>
    </p:spTree>
    <p:extLst>
      <p:ext uri="{BB962C8B-B14F-4D97-AF65-F5344CB8AC3E}">
        <p14:creationId xmlns:p14="http://schemas.microsoft.com/office/powerpoint/2010/main" val="696713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This concludes the Creating Sessions training slides. Thank you.</a:t>
            </a:r>
            <a:endParaRPr lang="en-US"/>
          </a:p>
        </p:txBody>
      </p:sp>
      <p:sp>
        <p:nvSpPr>
          <p:cNvPr id="4" name="Slide Number Placeholder 3"/>
          <p:cNvSpPr>
            <a:spLocks noGrp="1"/>
          </p:cNvSpPr>
          <p:nvPr>
            <p:ph type="sldNum" sz="quarter" idx="10"/>
          </p:nvPr>
        </p:nvSpPr>
        <p:spPr/>
        <p:txBody>
          <a:bodyPr/>
          <a:lstStyle/>
          <a:p>
            <a:fld id="{286E5E2B-1940-4C12-B0CF-52993C2CB7F2}" type="slidenum">
              <a:rPr lang="en-US" smtClean="0"/>
              <a:pPr/>
              <a:t>9</a:t>
            </a:fld>
            <a:endParaRPr lang="en-US"/>
          </a:p>
        </p:txBody>
      </p:sp>
    </p:spTree>
    <p:extLst>
      <p:ext uri="{BB962C8B-B14F-4D97-AF65-F5344CB8AC3E}">
        <p14:creationId xmlns:p14="http://schemas.microsoft.com/office/powerpoint/2010/main" val="6324773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05256" y="860146"/>
            <a:ext cx="8298180" cy="4041648"/>
          </a:xfrm>
        </p:spPr>
        <p:txBody>
          <a:bodyPr anchor="b">
            <a:normAutofit/>
          </a:bodyPr>
          <a:lstStyle>
            <a:lvl1pPr algn="l">
              <a:lnSpc>
                <a:spcPct val="85000"/>
              </a:lnSpc>
              <a:defRPr sz="8800" spc="-55"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907542" y="5049704"/>
            <a:ext cx="8298180" cy="1295400"/>
          </a:xfrm>
        </p:spPr>
        <p:txBody>
          <a:bodyPr lIns="91440" rIns="91440">
            <a:normAutofit/>
          </a:bodyPr>
          <a:lstStyle>
            <a:lvl1pPr marL="0" indent="0" algn="l">
              <a:buNone/>
              <a:defRPr sz="2640" cap="all" spc="220" baseline="0">
                <a:solidFill>
                  <a:schemeClr val="tx2"/>
                </a:solidFill>
                <a:latin typeface="+mj-lt"/>
              </a:defRPr>
            </a:lvl1pPr>
            <a:lvl2pPr marL="502920" indent="0" algn="ctr">
              <a:buNone/>
              <a:defRPr sz="2640"/>
            </a:lvl2pPr>
            <a:lvl3pPr marL="1005840" indent="0" algn="ctr">
              <a:buNone/>
              <a:defRPr sz="2640"/>
            </a:lvl3pPr>
            <a:lvl4pPr marL="1508760" indent="0" algn="ctr">
              <a:buNone/>
              <a:defRPr sz="2200"/>
            </a:lvl4pPr>
            <a:lvl5pPr marL="2011680" indent="0" algn="ctr">
              <a:buNone/>
              <a:defRPr sz="2200"/>
            </a:lvl5pPr>
            <a:lvl6pPr marL="2514600" indent="0" algn="ctr">
              <a:buNone/>
              <a:defRPr sz="2200"/>
            </a:lvl6pPr>
            <a:lvl7pPr marL="3017520" indent="0" algn="ctr">
              <a:buNone/>
              <a:defRPr sz="2200"/>
            </a:lvl7pPr>
            <a:lvl8pPr marL="3520440" indent="0" algn="ctr">
              <a:buNone/>
              <a:defRPr sz="2200"/>
            </a:lvl8pPr>
            <a:lvl9pPr marL="4023360" indent="0" algn="ctr">
              <a:buNone/>
              <a:defRPr sz="2200"/>
            </a:lvl9pPr>
          </a:lstStyle>
          <a:p>
            <a:r>
              <a:rPr lang="en-US"/>
              <a:t>Click to edit Master subtitle style</a:t>
            </a:r>
          </a:p>
        </p:txBody>
      </p:sp>
      <p:sp>
        <p:nvSpPr>
          <p:cNvPr id="4" name="Date Placeholder 3"/>
          <p:cNvSpPr>
            <a:spLocks noGrp="1"/>
          </p:cNvSpPr>
          <p:nvPr>
            <p:ph type="dt" sz="half" idx="10"/>
          </p:nvPr>
        </p:nvSpPr>
        <p:spPr/>
        <p:txBody>
          <a:bodyPr/>
          <a:lstStyle/>
          <a:p>
            <a:fld id="{C5DDB913-7D55-4B26-8C59-002010C83F2E}" type="datetimeFigureOut">
              <a:rPr lang="en-US" smtClean="0"/>
              <a:pPr/>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a:p>
        </p:txBody>
      </p:sp>
      <p:cxnSp>
        <p:nvCxnSpPr>
          <p:cNvPr id="9" name="Straight Connector 8"/>
          <p:cNvCxnSpPr/>
          <p:nvPr/>
        </p:nvCxnSpPr>
        <p:spPr>
          <a:xfrm>
            <a:off x="996318" y="4922520"/>
            <a:ext cx="814730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1" descr="Logo&#10;&#10;Description automatically generated with medium confidence">
            <a:extLst>
              <a:ext uri="{FF2B5EF4-FFF2-40B4-BE49-F238E27FC236}">
                <a16:creationId xmlns:a16="http://schemas.microsoft.com/office/drawing/2014/main" id="{572238A5-EDD5-BBC2-4C0C-37965A4CABE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6318" y="520966"/>
            <a:ext cx="4352027" cy="96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182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DDB913-7D55-4B26-8C59-002010C83F2E}" type="datetimeFigureOut">
              <a:rPr lang="en-US" smtClean="0"/>
              <a:pPr/>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a:p>
        </p:txBody>
      </p:sp>
    </p:spTree>
    <p:extLst>
      <p:ext uri="{BB962C8B-B14F-4D97-AF65-F5344CB8AC3E}">
        <p14:creationId xmlns:p14="http://schemas.microsoft.com/office/powerpoint/2010/main" val="2522077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198043" y="470084"/>
            <a:ext cx="2168843" cy="65250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1515" y="470083"/>
            <a:ext cx="6380798" cy="6525076"/>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DDB913-7D55-4B26-8C59-002010C83F2E}" type="datetimeFigureOut">
              <a:rPr lang="en-US" smtClean="0"/>
              <a:pPr/>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a:p>
        </p:txBody>
      </p:sp>
    </p:spTree>
    <p:extLst>
      <p:ext uri="{BB962C8B-B14F-4D97-AF65-F5344CB8AC3E}">
        <p14:creationId xmlns:p14="http://schemas.microsoft.com/office/powerpoint/2010/main" val="3271289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5256" y="324819"/>
            <a:ext cx="5991303" cy="1644191"/>
          </a:xfrm>
        </p:spPr>
        <p:txBody>
          <a:bodyPr>
            <a:normAutofit/>
          </a:bodyPr>
          <a:lstStyle>
            <a:lvl1pPr>
              <a:defRPr sz="48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DDB913-7D55-4B26-8C59-002010C83F2E}" type="datetimeFigureOut">
              <a:rPr lang="en-US" smtClean="0"/>
              <a:pPr/>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a:p>
        </p:txBody>
      </p:sp>
      <p:pic>
        <p:nvPicPr>
          <p:cNvPr id="7" name="Picture 1" descr="Logo&#10;&#10;Description automatically generated with medium confidence">
            <a:extLst>
              <a:ext uri="{FF2B5EF4-FFF2-40B4-BE49-F238E27FC236}">
                <a16:creationId xmlns:a16="http://schemas.microsoft.com/office/drawing/2014/main" id="{B87F97EF-A2CB-31A9-07E3-8A8EC7E167D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96559" y="1120760"/>
            <a:ext cx="2582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4067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05256" y="860146"/>
            <a:ext cx="8298180" cy="4041648"/>
          </a:xfrm>
        </p:spPr>
        <p:txBody>
          <a:bodyPr anchor="b" anchorCtr="0">
            <a:normAutofit/>
          </a:bodyPr>
          <a:lstStyle>
            <a:lvl1pPr>
              <a:lnSpc>
                <a:spcPct val="85000"/>
              </a:lnSpc>
              <a:defRPr sz="88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905256" y="5046878"/>
            <a:ext cx="8298180" cy="1295400"/>
          </a:xfrm>
        </p:spPr>
        <p:txBody>
          <a:bodyPr lIns="91440" rIns="91440" anchor="t" anchorCtr="0">
            <a:normAutofit/>
          </a:bodyPr>
          <a:lstStyle>
            <a:lvl1pPr marL="0" indent="0">
              <a:buNone/>
              <a:defRPr sz="2640" cap="all" spc="220" baseline="0">
                <a:solidFill>
                  <a:schemeClr val="tx2"/>
                </a:solidFill>
                <a:latin typeface="+mj-lt"/>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DDB913-7D55-4B26-8C59-002010C83F2E}" type="datetimeFigureOut">
              <a:rPr lang="en-US" smtClean="0"/>
              <a:pPr/>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a:p>
        </p:txBody>
      </p:sp>
      <p:cxnSp>
        <p:nvCxnSpPr>
          <p:cNvPr id="9" name="Straight Connector 8"/>
          <p:cNvCxnSpPr/>
          <p:nvPr/>
        </p:nvCxnSpPr>
        <p:spPr>
          <a:xfrm>
            <a:off x="996318" y="4922520"/>
            <a:ext cx="814730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381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905256" y="324819"/>
            <a:ext cx="8298180" cy="1644191"/>
          </a:xfrm>
        </p:spPr>
        <p:txBody>
          <a:bodyPr/>
          <a:lstStyle/>
          <a:p>
            <a:r>
              <a:rPr lang="en-US"/>
              <a:t>Click to edit Master title style</a:t>
            </a:r>
          </a:p>
        </p:txBody>
      </p:sp>
      <p:sp>
        <p:nvSpPr>
          <p:cNvPr id="3" name="Content Placeholder 2"/>
          <p:cNvSpPr>
            <a:spLocks noGrp="1"/>
          </p:cNvSpPr>
          <p:nvPr>
            <p:ph sz="half" idx="1"/>
          </p:nvPr>
        </p:nvSpPr>
        <p:spPr>
          <a:xfrm>
            <a:off x="905256" y="2091832"/>
            <a:ext cx="4073652" cy="4559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784" y="2091835"/>
            <a:ext cx="4073652" cy="4559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DDB913-7D55-4B26-8C59-002010C83F2E}" type="datetimeFigureOut">
              <a:rPr lang="en-US" smtClean="0"/>
              <a:pPr/>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CBEA4-1289-4841-8FF9-1B742979BDB3}" type="slidenum">
              <a:rPr lang="en-US" smtClean="0"/>
              <a:pPr/>
              <a:t>‹#›</a:t>
            </a:fld>
            <a:endParaRPr lang="en-US"/>
          </a:p>
        </p:txBody>
      </p:sp>
    </p:spTree>
    <p:extLst>
      <p:ext uri="{BB962C8B-B14F-4D97-AF65-F5344CB8AC3E}">
        <p14:creationId xmlns:p14="http://schemas.microsoft.com/office/powerpoint/2010/main" val="815074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905256" y="324819"/>
            <a:ext cx="8298180" cy="1644191"/>
          </a:xfrm>
        </p:spPr>
        <p:txBody>
          <a:bodyPr/>
          <a:lstStyle/>
          <a:p>
            <a:r>
              <a:rPr lang="en-US"/>
              <a:t>Click to edit Master title style</a:t>
            </a:r>
          </a:p>
        </p:txBody>
      </p:sp>
      <p:sp>
        <p:nvSpPr>
          <p:cNvPr id="3" name="Text Placeholder 2"/>
          <p:cNvSpPr>
            <a:spLocks noGrp="1"/>
          </p:cNvSpPr>
          <p:nvPr>
            <p:ph type="body" idx="1"/>
          </p:nvPr>
        </p:nvSpPr>
        <p:spPr>
          <a:xfrm>
            <a:off x="905256" y="2092192"/>
            <a:ext cx="4073652" cy="834453"/>
          </a:xfrm>
        </p:spPr>
        <p:txBody>
          <a:bodyPr lIns="91440" rIns="91440" anchor="ctr">
            <a:normAutofit/>
          </a:bodyPr>
          <a:lstStyle>
            <a:lvl1pPr marL="0" indent="0">
              <a:buNone/>
              <a:defRPr sz="2200" b="0" cap="all" baseline="0">
                <a:solidFill>
                  <a:schemeClr val="tx2"/>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905256" y="2926645"/>
            <a:ext cx="4073652" cy="372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29784" y="2092192"/>
            <a:ext cx="4073652" cy="834453"/>
          </a:xfrm>
        </p:spPr>
        <p:txBody>
          <a:bodyPr lIns="91440" rIns="91440" anchor="ctr">
            <a:normAutofit/>
          </a:bodyPr>
          <a:lstStyle>
            <a:lvl1pPr marL="0" indent="0">
              <a:buNone/>
              <a:defRPr sz="2200" b="0" cap="all" baseline="0">
                <a:solidFill>
                  <a:schemeClr val="tx2"/>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129784" y="2926645"/>
            <a:ext cx="4073652" cy="372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DDB913-7D55-4B26-8C59-002010C83F2E}" type="datetimeFigureOut">
              <a:rPr lang="en-US" smtClean="0"/>
              <a:pPr/>
              <a:t>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ECBEA4-1289-4841-8FF9-1B742979BDB3}" type="slidenum">
              <a:rPr lang="en-US" smtClean="0"/>
              <a:pPr/>
              <a:t>‹#›</a:t>
            </a:fld>
            <a:endParaRPr lang="en-US"/>
          </a:p>
        </p:txBody>
      </p:sp>
    </p:spTree>
    <p:extLst>
      <p:ext uri="{BB962C8B-B14F-4D97-AF65-F5344CB8AC3E}">
        <p14:creationId xmlns:p14="http://schemas.microsoft.com/office/powerpoint/2010/main" val="4235628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DDB913-7D55-4B26-8C59-002010C83F2E}" type="datetimeFigureOut">
              <a:rPr lang="en-US" smtClean="0"/>
              <a:pPr/>
              <a:t>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ECBEA4-1289-4841-8FF9-1B742979BDB3}" type="slidenum">
              <a:rPr lang="en-US" smtClean="0"/>
              <a:pPr/>
              <a:t>‹#›</a:t>
            </a:fld>
            <a:endParaRPr lang="en-US"/>
          </a:p>
        </p:txBody>
      </p:sp>
    </p:spTree>
    <p:extLst>
      <p:ext uri="{BB962C8B-B14F-4D97-AF65-F5344CB8AC3E}">
        <p14:creationId xmlns:p14="http://schemas.microsoft.com/office/powerpoint/2010/main" val="735427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5DDB913-7D55-4B26-8C59-002010C83F2E}" type="datetimeFigureOut">
              <a:rPr lang="en-US" smtClean="0"/>
              <a:pPr/>
              <a:t>12/8/2022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7ECBEA4-1289-4841-8FF9-1B742979BDB3}" type="slidenum">
              <a:rPr lang="en-US" smtClean="0"/>
              <a:pPr/>
              <a:t>‹#›</a:t>
            </a:fld>
            <a:endParaRPr lang="en-US"/>
          </a:p>
        </p:txBody>
      </p:sp>
    </p:spTree>
    <p:extLst>
      <p:ext uri="{BB962C8B-B14F-4D97-AF65-F5344CB8AC3E}">
        <p14:creationId xmlns:p14="http://schemas.microsoft.com/office/powerpoint/2010/main" val="2669075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5" y="0"/>
            <a:ext cx="3341902"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333058" y="0"/>
            <a:ext cx="52807"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7190" y="673607"/>
            <a:ext cx="2640330" cy="2590800"/>
          </a:xfrm>
        </p:spPr>
        <p:txBody>
          <a:bodyPr anchor="b">
            <a:normAutofit/>
          </a:bodyPr>
          <a:lstStyle>
            <a:lvl1pPr>
              <a:defRPr sz="3960" b="0">
                <a:solidFill>
                  <a:srgbClr val="FFFFFF"/>
                </a:solidFill>
              </a:defRPr>
            </a:lvl1pPr>
          </a:lstStyle>
          <a:p>
            <a:r>
              <a:rPr lang="en-US"/>
              <a:t>Click to edit Master title style</a:t>
            </a:r>
          </a:p>
        </p:txBody>
      </p:sp>
      <p:sp>
        <p:nvSpPr>
          <p:cNvPr id="3" name="Content Placeholder 2"/>
          <p:cNvSpPr>
            <a:spLocks noGrp="1"/>
          </p:cNvSpPr>
          <p:nvPr>
            <p:ph idx="1"/>
          </p:nvPr>
        </p:nvSpPr>
        <p:spPr>
          <a:xfrm>
            <a:off x="3806261" y="829056"/>
            <a:ext cx="5510332" cy="595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77190" y="3316224"/>
            <a:ext cx="2640330" cy="3829674"/>
          </a:xfrm>
        </p:spPr>
        <p:txBody>
          <a:bodyPr lIns="91440" rIns="91440">
            <a:normAutofit/>
          </a:bodyPr>
          <a:lstStyle>
            <a:lvl1pPr marL="0" indent="0">
              <a:buNone/>
              <a:defRPr sz="1650">
                <a:solidFill>
                  <a:srgbClr val="FFFFFF"/>
                </a:solidFill>
              </a:defRPr>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Date Placeholder 4"/>
          <p:cNvSpPr>
            <a:spLocks noGrp="1"/>
          </p:cNvSpPr>
          <p:nvPr>
            <p:ph type="dt" sz="half" idx="10"/>
          </p:nvPr>
        </p:nvSpPr>
        <p:spPr>
          <a:xfrm>
            <a:off x="384048" y="7321092"/>
            <a:ext cx="2160271" cy="413808"/>
          </a:xfrm>
        </p:spPr>
        <p:txBody>
          <a:bodyPr/>
          <a:lstStyle>
            <a:lvl1pPr algn="l">
              <a:defRPr/>
            </a:lvl1pPr>
          </a:lstStyle>
          <a:p>
            <a:fld id="{C5DDB913-7D55-4B26-8C59-002010C83F2E}" type="datetimeFigureOut">
              <a:rPr lang="en-US" smtClean="0"/>
              <a:pPr/>
              <a:t>12/8/2022</a:t>
            </a:fld>
            <a:endParaRPr lang="en-US"/>
          </a:p>
        </p:txBody>
      </p:sp>
      <p:sp>
        <p:nvSpPr>
          <p:cNvPr id="6" name="Footer Placeholder 5"/>
          <p:cNvSpPr>
            <a:spLocks noGrp="1"/>
          </p:cNvSpPr>
          <p:nvPr>
            <p:ph type="ftr" sz="quarter" idx="11"/>
          </p:nvPr>
        </p:nvSpPr>
        <p:spPr>
          <a:xfrm>
            <a:off x="3960495" y="7321092"/>
            <a:ext cx="3834765" cy="413808"/>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7ECBEA4-1289-4841-8FF9-1B742979BDB3}" type="slidenum">
              <a:rPr lang="en-US" smtClean="0"/>
              <a:pPr/>
              <a:t>‹#›</a:t>
            </a:fld>
            <a:endParaRPr lang="en-US"/>
          </a:p>
        </p:txBody>
      </p:sp>
    </p:spTree>
    <p:extLst>
      <p:ext uri="{BB962C8B-B14F-4D97-AF65-F5344CB8AC3E}">
        <p14:creationId xmlns:p14="http://schemas.microsoft.com/office/powerpoint/2010/main" val="3303264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5613400"/>
            <a:ext cx="10055781" cy="215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4" y="5570420"/>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05256" y="5751576"/>
            <a:ext cx="8348472" cy="932688"/>
          </a:xfrm>
        </p:spPr>
        <p:txBody>
          <a:bodyPr tIns="0" bIns="0" anchor="b">
            <a:noAutofit/>
          </a:bodyPr>
          <a:lstStyle>
            <a:lvl1pPr>
              <a:defRPr sz="396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4" y="0"/>
            <a:ext cx="10058388" cy="5570419"/>
          </a:xfrm>
          <a:blipFill>
            <a:blip r:embed="rId2" cstate="print"/>
            <a:stretch>
              <a:fillRect/>
            </a:stretch>
          </a:blipFill>
        </p:spPr>
        <p:txBody>
          <a:bodyPr lIns="457200" tIns="457200" anchor="t"/>
          <a:lstStyle>
            <a:lvl1pPr marL="0" indent="0">
              <a:buNone/>
              <a:defRPr sz="3520">
                <a:solidFill>
                  <a:schemeClr val="bg1"/>
                </a:solidFill>
              </a:defRPr>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p>
        </p:txBody>
      </p:sp>
      <p:sp>
        <p:nvSpPr>
          <p:cNvPr id="4" name="Text Placeholder 3"/>
          <p:cNvSpPr>
            <a:spLocks noGrp="1"/>
          </p:cNvSpPr>
          <p:nvPr>
            <p:ph type="body" sz="half" idx="2"/>
          </p:nvPr>
        </p:nvSpPr>
        <p:spPr>
          <a:xfrm>
            <a:off x="905255" y="6694627"/>
            <a:ext cx="8348472" cy="673608"/>
          </a:xfrm>
        </p:spPr>
        <p:txBody>
          <a:bodyPr lIns="91440" tIns="0" rIns="91440" bIns="0">
            <a:normAutofit/>
          </a:bodyPr>
          <a:lstStyle>
            <a:lvl1pPr marL="0" indent="0">
              <a:spcBef>
                <a:spcPts val="0"/>
              </a:spcBef>
              <a:spcAft>
                <a:spcPts val="660"/>
              </a:spcAft>
              <a:buNone/>
              <a:defRPr sz="1650">
                <a:solidFill>
                  <a:srgbClr val="FFFFFF"/>
                </a:solidFill>
              </a:defRPr>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Date Placeholder 4"/>
          <p:cNvSpPr>
            <a:spLocks noGrp="1"/>
          </p:cNvSpPr>
          <p:nvPr>
            <p:ph type="dt" sz="half" idx="10"/>
          </p:nvPr>
        </p:nvSpPr>
        <p:spPr/>
        <p:txBody>
          <a:bodyPr/>
          <a:lstStyle/>
          <a:p>
            <a:fld id="{C5DDB913-7D55-4B26-8C59-002010C83F2E}" type="datetimeFigureOut">
              <a:rPr lang="en-US" smtClean="0"/>
              <a:pPr/>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CBEA4-1289-4841-8FF9-1B742979BDB3}" type="slidenum">
              <a:rPr lang="en-US" smtClean="0"/>
              <a:pPr/>
              <a:t>‹#›</a:t>
            </a:fld>
            <a:endParaRPr lang="en-US"/>
          </a:p>
        </p:txBody>
      </p:sp>
    </p:spTree>
    <p:extLst>
      <p:ext uri="{BB962C8B-B14F-4D97-AF65-F5344CB8AC3E}">
        <p14:creationId xmlns:p14="http://schemas.microsoft.com/office/powerpoint/2010/main" val="2504646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254240"/>
            <a:ext cx="1005840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7178891"/>
            <a:ext cx="10058401" cy="747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05256" y="324819"/>
            <a:ext cx="8298180" cy="164419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905255" y="2091832"/>
            <a:ext cx="8298181" cy="455980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05258" y="7321092"/>
            <a:ext cx="2039623" cy="413808"/>
          </a:xfrm>
          <a:prstGeom prst="rect">
            <a:avLst/>
          </a:prstGeom>
        </p:spPr>
        <p:txBody>
          <a:bodyPr vert="horz" lIns="91440" tIns="45720" rIns="91440" bIns="45720" rtlCol="0" anchor="ctr"/>
          <a:lstStyle>
            <a:lvl1pPr algn="l">
              <a:defRPr sz="990">
                <a:solidFill>
                  <a:srgbClr val="FFFFFF"/>
                </a:solidFill>
              </a:defRPr>
            </a:lvl1pPr>
          </a:lstStyle>
          <a:p>
            <a:fld id="{C5DDB913-7D55-4B26-8C59-002010C83F2E}" type="datetimeFigureOut">
              <a:rPr lang="en-US" smtClean="0"/>
              <a:pPr/>
              <a:t>12/8/2022</a:t>
            </a:fld>
            <a:endParaRPr lang="en-US"/>
          </a:p>
        </p:txBody>
      </p:sp>
      <p:sp>
        <p:nvSpPr>
          <p:cNvPr id="5" name="Footer Placeholder 4"/>
          <p:cNvSpPr>
            <a:spLocks noGrp="1"/>
          </p:cNvSpPr>
          <p:nvPr>
            <p:ph type="ftr" sz="quarter" idx="3"/>
          </p:nvPr>
        </p:nvSpPr>
        <p:spPr>
          <a:xfrm>
            <a:off x="3041104" y="7321092"/>
            <a:ext cx="3978813" cy="413808"/>
          </a:xfrm>
          <a:prstGeom prst="rect">
            <a:avLst/>
          </a:prstGeom>
        </p:spPr>
        <p:txBody>
          <a:bodyPr vert="horz" lIns="91440" tIns="45720" rIns="91440" bIns="45720" rtlCol="0" anchor="ctr"/>
          <a:lstStyle>
            <a:lvl1pPr algn="ctr">
              <a:defRPr sz="99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8167879" y="7321092"/>
            <a:ext cx="1082421" cy="413808"/>
          </a:xfrm>
          <a:prstGeom prst="rect">
            <a:avLst/>
          </a:prstGeom>
        </p:spPr>
        <p:txBody>
          <a:bodyPr vert="horz" lIns="91440" tIns="45720" rIns="91440" bIns="45720" rtlCol="0" anchor="ctr"/>
          <a:lstStyle>
            <a:lvl1pPr algn="r">
              <a:defRPr sz="1155">
                <a:solidFill>
                  <a:srgbClr val="FFFFFF"/>
                </a:solidFill>
              </a:defRPr>
            </a:lvl1pPr>
          </a:lstStyle>
          <a:p>
            <a:fld id="{97ECBEA4-1289-4841-8FF9-1B742979BDB3}" type="slidenum">
              <a:rPr lang="en-US" smtClean="0"/>
              <a:pPr/>
              <a:t>‹#›</a:t>
            </a:fld>
            <a:endParaRPr lang="en-US"/>
          </a:p>
        </p:txBody>
      </p:sp>
      <p:cxnSp>
        <p:nvCxnSpPr>
          <p:cNvPr id="10" name="Straight Connector 9"/>
          <p:cNvCxnSpPr/>
          <p:nvPr/>
        </p:nvCxnSpPr>
        <p:spPr>
          <a:xfrm>
            <a:off x="984664" y="1969558"/>
            <a:ext cx="822274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0548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5840" rtl="0" eaLnBrk="1" latinLnBrk="0" hangingPunct="1">
        <a:lnSpc>
          <a:spcPct val="85000"/>
        </a:lnSpc>
        <a:spcBef>
          <a:spcPct val="0"/>
        </a:spcBef>
        <a:buNone/>
        <a:defRPr sz="5280" kern="1200" spc="-55" baseline="0">
          <a:solidFill>
            <a:schemeClr val="tx1">
              <a:lumMod val="75000"/>
              <a:lumOff val="25000"/>
            </a:schemeClr>
          </a:solidFill>
          <a:latin typeface="+mj-lt"/>
          <a:ea typeface="+mj-ea"/>
          <a:cs typeface="+mj-cs"/>
        </a:defRPr>
      </a:lvl1pPr>
    </p:titleStyle>
    <p:bodyStyle>
      <a:lvl1pPr marL="100584" indent="-100584" algn="l" defTabSz="1005840" rtl="0" eaLnBrk="1" latinLnBrk="0" hangingPunct="1">
        <a:lnSpc>
          <a:spcPct val="90000"/>
        </a:lnSpc>
        <a:spcBef>
          <a:spcPts val="1320"/>
        </a:spcBef>
        <a:spcAft>
          <a:spcPts val="220"/>
        </a:spcAft>
        <a:buClr>
          <a:schemeClr val="accent1"/>
        </a:buClr>
        <a:buSzPct val="100000"/>
        <a:buFont typeface="Calibri" panose="020F0502020204030204" pitchFamily="34" charset="0"/>
        <a:buChar char=" "/>
        <a:defRPr sz="2200" kern="1200">
          <a:solidFill>
            <a:schemeClr val="tx1">
              <a:lumMod val="75000"/>
              <a:lumOff val="25000"/>
            </a:schemeClr>
          </a:solidFill>
          <a:latin typeface="+mn-lt"/>
          <a:ea typeface="+mn-ea"/>
          <a:cs typeface="+mn-cs"/>
        </a:defRPr>
      </a:lvl1pPr>
      <a:lvl2pPr marL="422453" indent="-201168" algn="l" defTabSz="1005840" rtl="0" eaLnBrk="1" latinLnBrk="0" hangingPunct="1">
        <a:lnSpc>
          <a:spcPct val="90000"/>
        </a:lnSpc>
        <a:spcBef>
          <a:spcPts val="220"/>
        </a:spcBef>
        <a:spcAft>
          <a:spcPts val="440"/>
        </a:spcAft>
        <a:buClr>
          <a:schemeClr val="accent1"/>
        </a:buClr>
        <a:buFont typeface="Calibri" pitchFamily="34" charset="0"/>
        <a:buChar char="◦"/>
        <a:defRPr sz="1980" kern="1200">
          <a:solidFill>
            <a:schemeClr val="tx1">
              <a:lumMod val="75000"/>
              <a:lumOff val="25000"/>
            </a:schemeClr>
          </a:solidFill>
          <a:latin typeface="+mn-lt"/>
          <a:ea typeface="+mn-ea"/>
          <a:cs typeface="+mn-cs"/>
        </a:defRPr>
      </a:lvl2pPr>
      <a:lvl3pPr marL="623621"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3pPr>
      <a:lvl4pPr marL="824789"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4pPr>
      <a:lvl5pPr marL="1025957"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5pPr>
      <a:lvl6pPr marL="121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6pPr>
      <a:lvl7pPr marL="143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7pPr>
      <a:lvl8pPr marL="165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8pPr>
      <a:lvl9pPr marL="187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support.assessment.pearson.com/x/BYDy"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mcas.pearsonsupport.com/manual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a:t>Creating Sessions</a:t>
            </a:r>
          </a:p>
        </p:txBody>
      </p:sp>
      <p:sp>
        <p:nvSpPr>
          <p:cNvPr id="3" name="Subtitle 2"/>
          <p:cNvSpPr>
            <a:spLocks noGrp="1"/>
          </p:cNvSpPr>
          <p:nvPr>
            <p:ph type="subTitle" idx="1"/>
          </p:nvPr>
        </p:nvSpPr>
        <p:spPr>
          <a:xfrm>
            <a:off x="905256" y="4901794"/>
            <a:ext cx="8298180" cy="912229"/>
          </a:xfrm>
        </p:spPr>
        <p:txBody>
          <a:bodyPr>
            <a:normAutofit/>
          </a:bodyPr>
          <a:lstStyle/>
          <a:p>
            <a:r>
              <a:rPr lang="en-US"/>
              <a:t>For Computer-Based Testing</a:t>
            </a:r>
          </a:p>
        </p:txBody>
      </p:sp>
    </p:spTree>
    <p:custDataLst>
      <p:tags r:id="rId1"/>
    </p:custDataLst>
    <p:extLst>
      <p:ext uri="{BB962C8B-B14F-4D97-AF65-F5344CB8AC3E}">
        <p14:creationId xmlns:p14="http://schemas.microsoft.com/office/powerpoint/2010/main" val="3676976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9DFBA-4215-4704-A20A-62887751970B}"/>
              </a:ext>
            </a:extLst>
          </p:cNvPr>
          <p:cNvSpPr>
            <a:spLocks noGrp="1"/>
          </p:cNvSpPr>
          <p:nvPr>
            <p:ph type="title"/>
          </p:nvPr>
        </p:nvSpPr>
        <p:spPr/>
        <p:txBody>
          <a:bodyPr/>
          <a:lstStyle/>
          <a:p>
            <a:r>
              <a:rPr lang="en-US" dirty="0">
                <a:cs typeface="Calibri Light"/>
              </a:rPr>
              <a:t>How to use this PowerPoint</a:t>
            </a:r>
            <a:endParaRPr lang="en-US" dirty="0"/>
          </a:p>
        </p:txBody>
      </p:sp>
      <p:sp>
        <p:nvSpPr>
          <p:cNvPr id="3" name="Content Placeholder 2">
            <a:extLst>
              <a:ext uri="{FF2B5EF4-FFF2-40B4-BE49-F238E27FC236}">
                <a16:creationId xmlns:a16="http://schemas.microsoft.com/office/drawing/2014/main" id="{0F68425D-5167-4700-B3AA-18C8E3BCFD68}"/>
              </a:ext>
            </a:extLst>
          </p:cNvPr>
          <p:cNvSpPr>
            <a:spLocks noGrp="1"/>
          </p:cNvSpPr>
          <p:nvPr>
            <p:ph idx="1"/>
          </p:nvPr>
        </p:nvSpPr>
        <p:spPr/>
        <p:txBody>
          <a:bodyPr vert="horz" lIns="0" tIns="45720" rIns="0" bIns="45720" rtlCol="0" anchor="t">
            <a:noAutofit/>
          </a:bodyPr>
          <a:lstStyle/>
          <a:p>
            <a:pPr marL="100330" indent="-100330">
              <a:buFont typeface="Arial" panose="020F0502020204030204" pitchFamily="34" charset="0"/>
              <a:buChar char="•"/>
            </a:pPr>
            <a:r>
              <a:rPr lang="en-US" sz="3000" dirty="0">
                <a:cs typeface="Calibri"/>
              </a:rPr>
              <a:t>Additional information is included in the Notes section of most slides. </a:t>
            </a:r>
          </a:p>
          <a:p>
            <a:pPr marL="100330" indent="-100330">
              <a:buFont typeface="Arial" panose="020F0502020204030204" pitchFamily="34" charset="0"/>
              <a:buChar char="•"/>
            </a:pPr>
            <a:r>
              <a:rPr lang="en-US" sz="3000" dirty="0">
                <a:cs typeface="Calibri"/>
              </a:rPr>
              <a:t>Some slides in this PowerPoint have videos. When this occurs, it will be mentioned in the Notes section. </a:t>
            </a:r>
          </a:p>
          <a:p>
            <a:pPr marL="422275" lvl="1" indent="-200660">
              <a:buFont typeface="Arial" panose="020F0502020204030204" pitchFamily="34" charset="0"/>
              <a:buChar char="•"/>
            </a:pPr>
            <a:r>
              <a:rPr lang="en-US" sz="2750" dirty="0">
                <a:cs typeface="Calibri"/>
              </a:rPr>
              <a:t>When a video is available, please hover your cursor over the slide and select the Play button to view the video. </a:t>
            </a:r>
          </a:p>
          <a:p>
            <a:pPr marL="422275" lvl="1" indent="-200660">
              <a:buFont typeface="Arial" panose="020F0502020204030204" pitchFamily="34" charset="0"/>
              <a:buChar char="•"/>
            </a:pPr>
            <a:r>
              <a:rPr lang="en-US" sz="2750" dirty="0">
                <a:cs typeface="Calibri"/>
              </a:rPr>
              <a:t>For slides with videos, please remember to read the Notes section for additional information. </a:t>
            </a:r>
          </a:p>
          <a:p>
            <a:pPr marL="100330" indent="-100330">
              <a:buFont typeface="Arial" panose="020F0502020204030204" pitchFamily="34" charset="0"/>
              <a:buChar char="•"/>
            </a:pPr>
            <a:endParaRPr lang="en-US" sz="3000" dirty="0">
              <a:cs typeface="Calibri"/>
            </a:endParaRPr>
          </a:p>
        </p:txBody>
      </p:sp>
    </p:spTree>
    <p:custDataLst>
      <p:tags r:id="rId1"/>
    </p:custDataLst>
    <p:extLst>
      <p:ext uri="{BB962C8B-B14F-4D97-AF65-F5344CB8AC3E}">
        <p14:creationId xmlns:p14="http://schemas.microsoft.com/office/powerpoint/2010/main" val="3838260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a:t>
            </a:r>
          </a:p>
        </p:txBody>
      </p:sp>
      <p:sp>
        <p:nvSpPr>
          <p:cNvPr id="3" name="Content Placeholder 2"/>
          <p:cNvSpPr>
            <a:spLocks noGrp="1"/>
          </p:cNvSpPr>
          <p:nvPr>
            <p:ph idx="1"/>
          </p:nvPr>
        </p:nvSpPr>
        <p:spPr/>
        <p:txBody>
          <a:bodyPr>
            <a:normAutofit/>
          </a:bodyPr>
          <a:lstStyle/>
          <a:p>
            <a:r>
              <a:rPr lang="en-US" dirty="0"/>
              <a:t>Glossary</a:t>
            </a:r>
          </a:p>
          <a:p>
            <a:r>
              <a:rPr lang="en-US" dirty="0"/>
              <a:t>Two Options to Create Sessions</a:t>
            </a:r>
          </a:p>
          <a:p>
            <a:r>
              <a:rPr lang="en-US" dirty="0"/>
              <a:t>Creating Sessions via SR/PNP Import</a:t>
            </a:r>
          </a:p>
          <a:p>
            <a:r>
              <a:rPr lang="en-US" dirty="0"/>
              <a:t>Creating Sessions via PearsonAccess</a:t>
            </a:r>
            <a:r>
              <a:rPr lang="en-US" baseline="30000" dirty="0"/>
              <a:t>next</a:t>
            </a:r>
            <a:r>
              <a:rPr lang="en-US" dirty="0"/>
              <a:t> User Interface</a:t>
            </a:r>
          </a:p>
          <a:p>
            <a:r>
              <a:rPr lang="en-US" dirty="0"/>
              <a:t>Resources</a:t>
            </a:r>
          </a:p>
        </p:txBody>
      </p:sp>
    </p:spTree>
    <p:custDataLst>
      <p:tags r:id="rId1"/>
    </p:custDataLst>
    <p:extLst>
      <p:ext uri="{BB962C8B-B14F-4D97-AF65-F5344CB8AC3E}">
        <p14:creationId xmlns:p14="http://schemas.microsoft.com/office/powerpoint/2010/main" val="542889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Glossary</a:t>
            </a:r>
          </a:p>
        </p:txBody>
      </p:sp>
      <p:sp>
        <p:nvSpPr>
          <p:cNvPr id="3" name="Content Placeholder 2"/>
          <p:cNvSpPr>
            <a:spLocks noGrp="1"/>
          </p:cNvSpPr>
          <p:nvPr>
            <p:ph idx="1"/>
          </p:nvPr>
        </p:nvSpPr>
        <p:spPr/>
        <p:txBody>
          <a:bodyPr>
            <a:normAutofit lnSpcReduction="10000"/>
          </a:bodyPr>
          <a:lstStyle/>
          <a:p>
            <a:r>
              <a:rPr lang="en-US" b="1" dirty="0"/>
              <a:t>PearsonAccess</a:t>
            </a:r>
            <a:r>
              <a:rPr lang="en-US" b="1" baseline="30000" dirty="0"/>
              <a:t>next</a:t>
            </a:r>
            <a:r>
              <a:rPr lang="en-US" b="1" dirty="0"/>
              <a:t>: </a:t>
            </a:r>
            <a:r>
              <a:rPr lang="en-US" dirty="0"/>
              <a:t>The online management system used to register students, order test materials, and manage activities for computer-based testing</a:t>
            </a:r>
          </a:p>
          <a:p>
            <a:r>
              <a:rPr lang="en-US" b="1" dirty="0"/>
              <a:t>Session</a:t>
            </a:r>
            <a:r>
              <a:rPr lang="en-US" b="1" dirty="0">
                <a:solidFill>
                  <a:schemeClr val="tx1"/>
                </a:solidFill>
              </a:rPr>
              <a:t>: </a:t>
            </a:r>
            <a:r>
              <a:rPr lang="en-US" dirty="0">
                <a:solidFill>
                  <a:schemeClr val="tx1"/>
                </a:solidFill>
              </a:rPr>
              <a:t>A group of students in </a:t>
            </a:r>
            <a:r>
              <a:rPr lang="en-US" dirty="0" err="1">
                <a:solidFill>
                  <a:schemeClr val="tx1"/>
                </a:solidFill>
              </a:rPr>
              <a:t>PearsonAccess</a:t>
            </a:r>
            <a:r>
              <a:rPr lang="en-US" baseline="30000" dirty="0" err="1">
                <a:solidFill>
                  <a:schemeClr val="tx1"/>
                </a:solidFill>
              </a:rPr>
              <a:t>next</a:t>
            </a:r>
            <a:r>
              <a:rPr lang="en-US" dirty="0">
                <a:solidFill>
                  <a:schemeClr val="tx1"/>
                </a:solidFill>
              </a:rPr>
              <a:t> assigned the same subject and grade computer-based test who will take the test at the same time and in the same testing location. </a:t>
            </a:r>
          </a:p>
          <a:p>
            <a:r>
              <a:rPr lang="en-US" b="1" dirty="0" err="1"/>
              <a:t>ProctorCache</a:t>
            </a:r>
            <a:r>
              <a:rPr lang="en-US" b="1" dirty="0"/>
              <a:t>: </a:t>
            </a:r>
            <a:r>
              <a:rPr lang="en-US" dirty="0"/>
              <a:t>Pearson-supplied software that schools with low bandwidth may use in conjunction with TestNav to reduce bandwidth requirements. The software, which is optional, allows test coordinators or technology coordinators to precache test content to the local network before testing.</a:t>
            </a:r>
          </a:p>
          <a:p>
            <a:r>
              <a:rPr lang="en-US" b="1" dirty="0"/>
              <a:t>Precaching: </a:t>
            </a:r>
            <a:r>
              <a:rPr lang="en-US" dirty="0"/>
              <a:t>the process of loading or “caching” test content locally to a designated precaching computer at a school.</a:t>
            </a:r>
          </a:p>
        </p:txBody>
      </p:sp>
    </p:spTree>
    <p:custDataLst>
      <p:tags r:id="rId1"/>
    </p:custDataLst>
    <p:extLst>
      <p:ext uri="{BB962C8B-B14F-4D97-AF65-F5344CB8AC3E}">
        <p14:creationId xmlns:p14="http://schemas.microsoft.com/office/powerpoint/2010/main" val="1821852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E883E-29B5-4E53-B5F2-139678AE17EA}"/>
              </a:ext>
            </a:extLst>
          </p:cNvPr>
          <p:cNvSpPr>
            <a:spLocks noGrp="1"/>
          </p:cNvSpPr>
          <p:nvPr>
            <p:ph type="title"/>
          </p:nvPr>
        </p:nvSpPr>
        <p:spPr/>
        <p:txBody>
          <a:bodyPr/>
          <a:lstStyle/>
          <a:p>
            <a:r>
              <a:rPr lang="en-US" dirty="0"/>
              <a:t>Two Options to Create Sessions</a:t>
            </a:r>
          </a:p>
        </p:txBody>
      </p:sp>
      <p:graphicFrame>
        <p:nvGraphicFramePr>
          <p:cNvPr id="4" name="Table 3">
            <a:extLst>
              <a:ext uri="{FF2B5EF4-FFF2-40B4-BE49-F238E27FC236}">
                <a16:creationId xmlns:a16="http://schemas.microsoft.com/office/drawing/2014/main" id="{843113DC-4BC1-4CA8-A5EF-12E0715BA09B}"/>
              </a:ext>
            </a:extLst>
          </p:cNvPr>
          <p:cNvGraphicFramePr>
            <a:graphicFrameLocks noGrp="1"/>
          </p:cNvGraphicFramePr>
          <p:nvPr>
            <p:extLst>
              <p:ext uri="{D42A27DB-BD31-4B8C-83A1-F6EECF244321}">
                <p14:modId xmlns:p14="http://schemas.microsoft.com/office/powerpoint/2010/main" val="294988783"/>
              </p:ext>
            </p:extLst>
          </p:nvPr>
        </p:nvGraphicFramePr>
        <p:xfrm>
          <a:off x="905256" y="2491693"/>
          <a:ext cx="8527679" cy="4393881"/>
        </p:xfrm>
        <a:graphic>
          <a:graphicData uri="http://schemas.openxmlformats.org/drawingml/2006/table">
            <a:tbl>
              <a:tblPr firstRow="1" firstCol="1" bandRow="1">
                <a:tableStyleId>{5C22544A-7EE6-4342-B048-85BDC9FD1C3A}</a:tableStyleId>
              </a:tblPr>
              <a:tblGrid>
                <a:gridCol w="4263397">
                  <a:extLst>
                    <a:ext uri="{9D8B030D-6E8A-4147-A177-3AD203B41FA5}">
                      <a16:colId xmlns:a16="http://schemas.microsoft.com/office/drawing/2014/main" val="302509942"/>
                    </a:ext>
                  </a:extLst>
                </a:gridCol>
                <a:gridCol w="4264282">
                  <a:extLst>
                    <a:ext uri="{9D8B030D-6E8A-4147-A177-3AD203B41FA5}">
                      <a16:colId xmlns:a16="http://schemas.microsoft.com/office/drawing/2014/main" val="3054413471"/>
                    </a:ext>
                  </a:extLst>
                </a:gridCol>
              </a:tblGrid>
              <a:tr h="233465">
                <a:tc>
                  <a:txBody>
                    <a:bodyPr/>
                    <a:lstStyle/>
                    <a:p>
                      <a:pPr marL="0" marR="0">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5509" marR="95509" marT="0" marB="0"/>
                </a:tc>
                <a:tc>
                  <a:txBody>
                    <a:bodyPr/>
                    <a:lstStyle/>
                    <a:p>
                      <a:pPr marL="0" marR="0">
                        <a:spcBef>
                          <a:spcPts val="0"/>
                        </a:spcBef>
                        <a:spcAft>
                          <a:spcPts val="0"/>
                        </a:spcAft>
                      </a:pPr>
                      <a:r>
                        <a:rPr lang="en-US" sz="2400" dirty="0">
                          <a:solidFill>
                            <a:schemeClr val="tx1"/>
                          </a:solidFill>
                          <a:effectLst/>
                        </a:rPr>
                        <a:t>When would you use this option?</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509" marR="95509" marT="0" marB="0"/>
                </a:tc>
                <a:extLst>
                  <a:ext uri="{0D108BD9-81ED-4DB2-BD59-A6C34878D82A}">
                    <a16:rowId xmlns:a16="http://schemas.microsoft.com/office/drawing/2014/main" val="3338878595"/>
                  </a:ext>
                </a:extLst>
              </a:tr>
              <a:tr h="1601515">
                <a:tc>
                  <a:txBody>
                    <a:bodyPr/>
                    <a:lstStyle/>
                    <a:p>
                      <a:pPr marL="0" marR="0">
                        <a:spcBef>
                          <a:spcPts val="0"/>
                        </a:spcBef>
                        <a:spcAft>
                          <a:spcPts val="0"/>
                        </a:spcAft>
                      </a:pPr>
                      <a:r>
                        <a:rPr lang="en-US" sz="2400" dirty="0">
                          <a:solidFill>
                            <a:schemeClr val="tx1"/>
                          </a:solidFill>
                          <a:effectLst/>
                        </a:rPr>
                        <a:t>Option 1: SR/PNP import (Sessions are automatically created)</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509" marR="95509" marT="0" marB="0" anchor="ctr"/>
                </a:tc>
                <a:tc>
                  <a:txBody>
                    <a:bodyPr/>
                    <a:lstStyle/>
                    <a:p>
                      <a:pPr marL="0" marR="0">
                        <a:spcBef>
                          <a:spcPts val="0"/>
                        </a:spcBef>
                        <a:spcAft>
                          <a:spcPts val="0"/>
                        </a:spcAft>
                      </a:pPr>
                      <a:r>
                        <a:rPr lang="en-US" sz="2400" dirty="0">
                          <a:effectLst/>
                        </a:rPr>
                        <a:t>when creating 5 or more PearsonAccess</a:t>
                      </a:r>
                      <a:r>
                        <a:rPr lang="en-US" sz="2400" baseline="30000" dirty="0">
                          <a:effectLst/>
                        </a:rPr>
                        <a:t>next</a:t>
                      </a:r>
                      <a:r>
                        <a:rPr lang="en-US" sz="2400" dirty="0">
                          <a:effectLst/>
                        </a:rPr>
                        <a:t> Sessions or when working with a large number of students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5509" marR="95509" marT="0" marB="0"/>
                </a:tc>
                <a:extLst>
                  <a:ext uri="{0D108BD9-81ED-4DB2-BD59-A6C34878D82A}">
                    <a16:rowId xmlns:a16="http://schemas.microsoft.com/office/drawing/2014/main" val="2634577011"/>
                  </a:ext>
                </a:extLst>
              </a:tr>
              <a:tr h="2060846">
                <a:tc>
                  <a:txBody>
                    <a:bodyPr/>
                    <a:lstStyle/>
                    <a:p>
                      <a:pPr marL="0" marR="0">
                        <a:spcBef>
                          <a:spcPts val="0"/>
                        </a:spcBef>
                        <a:spcAft>
                          <a:spcPts val="0"/>
                        </a:spcAft>
                      </a:pPr>
                      <a:r>
                        <a:rPr lang="en-US" sz="2400" dirty="0">
                          <a:solidFill>
                            <a:schemeClr val="tx1"/>
                          </a:solidFill>
                          <a:effectLst/>
                        </a:rPr>
                        <a:t>Option 2: PAN user interface</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509" marR="95509" marT="0" marB="0" anchor="ctr"/>
                </a:tc>
                <a:tc>
                  <a:txBody>
                    <a:bodyPr/>
                    <a:lstStyle/>
                    <a:p>
                      <a:pPr marL="0" marR="0">
                        <a:spcBef>
                          <a:spcPts val="0"/>
                        </a:spcBef>
                        <a:spcAft>
                          <a:spcPts val="0"/>
                        </a:spcAft>
                      </a:pPr>
                      <a:r>
                        <a:rPr lang="en-US" sz="2400" dirty="0">
                          <a:effectLst/>
                        </a:rPr>
                        <a:t>when creating 4 or fewer PearsonAccess</a:t>
                      </a:r>
                      <a:r>
                        <a:rPr lang="en-US" sz="2400" baseline="30000" dirty="0">
                          <a:effectLst/>
                        </a:rPr>
                        <a:t>next </a:t>
                      </a:r>
                      <a:r>
                        <a:rPr lang="en-US" sz="2400" dirty="0">
                          <a:effectLst/>
                        </a:rPr>
                        <a:t>Sessions or when working with a small number of students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5509" marR="95509" marT="0" marB="0"/>
                </a:tc>
                <a:extLst>
                  <a:ext uri="{0D108BD9-81ED-4DB2-BD59-A6C34878D82A}">
                    <a16:rowId xmlns:a16="http://schemas.microsoft.com/office/drawing/2014/main" val="4068514104"/>
                  </a:ext>
                </a:extLst>
              </a:tr>
            </a:tbl>
          </a:graphicData>
        </a:graphic>
      </p:graphicFrame>
    </p:spTree>
    <p:custDataLst>
      <p:tags r:id="rId1"/>
    </p:custDataLst>
    <p:extLst>
      <p:ext uri="{BB962C8B-B14F-4D97-AF65-F5344CB8AC3E}">
        <p14:creationId xmlns:p14="http://schemas.microsoft.com/office/powerpoint/2010/main" val="2910366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Sessions via SR/PNP Import</a:t>
            </a:r>
          </a:p>
        </p:txBody>
      </p:sp>
      <p:sp>
        <p:nvSpPr>
          <p:cNvPr id="3" name="Content Placeholder 2"/>
          <p:cNvSpPr>
            <a:spLocks noGrp="1"/>
          </p:cNvSpPr>
          <p:nvPr>
            <p:ph idx="1"/>
          </p:nvPr>
        </p:nvSpPr>
        <p:spPr/>
        <p:txBody>
          <a:bodyPr/>
          <a:lstStyle/>
          <a:p>
            <a:r>
              <a:rPr lang="en-US"/>
              <a:t>Demonstration</a:t>
            </a:r>
          </a:p>
        </p:txBody>
      </p:sp>
      <p:pic>
        <p:nvPicPr>
          <p:cNvPr id="5" name="1-kVCqdR8lzAxrOL_transcoded-Yu9t1RZX5LjHI1ia-CreateSessions6Final">
            <a:hlinkClick r:id="" action="ppaction://media"/>
            <a:extLst>
              <a:ext uri="{FF2B5EF4-FFF2-40B4-BE49-F238E27FC236}">
                <a16:creationId xmlns:a16="http://schemas.microsoft.com/office/drawing/2014/main" id="{95907195-E5D5-4295-830B-98FED71B76BC}"/>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05255" y="2091832"/>
            <a:ext cx="8746236" cy="4098925"/>
          </a:xfrm>
          <a:prstGeom prst="rect">
            <a:avLst/>
          </a:prstGeom>
        </p:spPr>
      </p:pic>
    </p:spTree>
    <p:custDataLst>
      <p:tags r:id="rId1"/>
    </p:custDataLst>
    <p:extLst>
      <p:ext uri="{BB962C8B-B14F-4D97-AF65-F5344CB8AC3E}">
        <p14:creationId xmlns:p14="http://schemas.microsoft.com/office/powerpoint/2010/main" val="123382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Creating Sessions via PearsonAccess</a:t>
            </a:r>
            <a:r>
              <a:rPr lang="en-US" baseline="30000" dirty="0"/>
              <a:t>next</a:t>
            </a:r>
            <a:r>
              <a:rPr lang="en-US" dirty="0"/>
              <a:t> User Interface</a:t>
            </a:r>
          </a:p>
        </p:txBody>
      </p:sp>
      <p:sp>
        <p:nvSpPr>
          <p:cNvPr id="3" name="Content Placeholder 2"/>
          <p:cNvSpPr>
            <a:spLocks noGrp="1"/>
          </p:cNvSpPr>
          <p:nvPr>
            <p:ph idx="1"/>
          </p:nvPr>
        </p:nvSpPr>
        <p:spPr/>
        <p:txBody>
          <a:bodyPr/>
          <a:lstStyle/>
          <a:p>
            <a:r>
              <a:rPr lang="en-US"/>
              <a:t>Demonstration</a:t>
            </a:r>
          </a:p>
        </p:txBody>
      </p:sp>
      <p:pic>
        <p:nvPicPr>
          <p:cNvPr id="4" name="tsObB8X3yT3ECODa_transcoded-qiN6qcWq_imwT34s-CreatingSessions7_w_new_fax_and_email">
            <a:hlinkClick r:id="" action="ppaction://media"/>
            <a:extLst>
              <a:ext uri="{FF2B5EF4-FFF2-40B4-BE49-F238E27FC236}">
                <a16:creationId xmlns:a16="http://schemas.microsoft.com/office/drawing/2014/main" id="{007B1F90-6C55-4F01-B4E9-575960F18E7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024759" y="2091832"/>
            <a:ext cx="8128386" cy="3843831"/>
          </a:xfrm>
          <a:prstGeom prst="rect">
            <a:avLst/>
          </a:prstGeom>
        </p:spPr>
      </p:pic>
    </p:spTree>
    <p:custDataLst>
      <p:tags r:id="rId1"/>
    </p:custDataLst>
    <p:extLst>
      <p:ext uri="{BB962C8B-B14F-4D97-AF65-F5344CB8AC3E}">
        <p14:creationId xmlns:p14="http://schemas.microsoft.com/office/powerpoint/2010/main" val="47317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vert="horz" lIns="0" tIns="45720" rIns="0" bIns="45720" rtlCol="0" anchor="t">
            <a:normAutofit/>
          </a:bodyPr>
          <a:lstStyle/>
          <a:p>
            <a:pPr marL="100330" indent="-100330"/>
            <a:r>
              <a:rPr lang="en-US" u="sng" dirty="0">
                <a:hlinkClick r:id="rId3"/>
              </a:rPr>
              <a:t>PearsonAccess</a:t>
            </a:r>
            <a:r>
              <a:rPr lang="en-US" u="sng" baseline="30000" dirty="0">
                <a:hlinkClick r:id="rId3"/>
              </a:rPr>
              <a:t>next</a:t>
            </a:r>
            <a:r>
              <a:rPr lang="en-US" u="sng" dirty="0">
                <a:hlinkClick r:id="rId3"/>
              </a:rPr>
              <a:t> User Guide</a:t>
            </a:r>
            <a:r>
              <a:rPr lang="en-US" u="sng" dirty="0"/>
              <a:t> </a:t>
            </a:r>
            <a:r>
              <a:rPr lang="en-US" sz="100" dirty="0">
                <a:solidFill>
                  <a:schemeClr val="bg1"/>
                </a:solidFill>
              </a:rPr>
              <a:t>(URL:https://support.assessment.pearson.com/x/BYDy)</a:t>
            </a:r>
            <a:endParaRPr lang="en-US" sz="100" dirty="0">
              <a:solidFill>
                <a:schemeClr val="bg1"/>
              </a:solidFill>
              <a:cs typeface="Calibri"/>
            </a:endParaRPr>
          </a:p>
          <a:p>
            <a:pPr marL="100330" indent="-100330"/>
            <a:r>
              <a:rPr lang="en-US" u="sng" dirty="0">
                <a:solidFill>
                  <a:srgbClr val="8C8C8C"/>
                </a:solidFill>
                <a:hlinkClick r:id="rId4">
                  <a:extLst>
                    <a:ext uri="{A12FA001-AC4F-418D-AE19-62706E023703}">
                      <ahyp:hlinkClr xmlns:ahyp="http://schemas.microsoft.com/office/drawing/2018/hyperlinkcolor" val="tx"/>
                    </a:ext>
                  </a:extLst>
                </a:hlinkClick>
              </a:rPr>
              <a:t>Guide to the Student Registration/Personal Needs Profile  </a:t>
            </a:r>
            <a:br>
              <a:rPr lang="en-US" u="sng" dirty="0">
                <a:solidFill>
                  <a:srgbClr val="8C8C8C"/>
                </a:solidFill>
                <a:hlinkClick r:id="rId4">
                  <a:extLst>
                    <a:ext uri="{A12FA001-AC4F-418D-AE19-62706E023703}">
                      <ahyp:hlinkClr xmlns:ahyp="http://schemas.microsoft.com/office/drawing/2018/hyperlinkcolor" val="tx"/>
                    </a:ext>
                  </a:extLst>
                </a:hlinkClick>
              </a:rPr>
            </a:br>
            <a:r>
              <a:rPr lang="en-US" sz="100" dirty="0">
                <a:solidFill>
                  <a:schemeClr val="bg1"/>
                </a:solidFill>
                <a:hlinkClick r:id="rId4">
                  <a:extLst>
                    <a:ext uri="{A12FA001-AC4F-418D-AE19-62706E023703}">
                      <ahyp:hlinkClr xmlns:ahyp="http://schemas.microsoft.com/office/drawing/2018/hyperlinkcolor" val="tx"/>
                    </a:ext>
                  </a:extLst>
                </a:hlinkClick>
              </a:rPr>
              <a:t>(</a:t>
            </a:r>
            <a:r>
              <a:rPr lang="en-US" sz="100" u="sng" dirty="0">
                <a:solidFill>
                  <a:schemeClr val="bg1"/>
                </a:solidFill>
                <a:hlinkClick r:id="rId4">
                  <a:extLst>
                    <a:ext uri="{A12FA001-AC4F-418D-AE19-62706E023703}">
                      <ahyp:hlinkClr xmlns:ahyp="http://schemas.microsoft.com/office/drawing/2018/hyperlinkcolor" val="tx"/>
                    </a:ext>
                  </a:extLst>
                </a:hlinkClick>
              </a:rPr>
              <a:t>URL: </a:t>
            </a:r>
            <a:r>
              <a:rPr lang="en-US" sz="100" dirty="0">
                <a:solidFill>
                  <a:schemeClr val="bg1"/>
                </a:solidFill>
              </a:rPr>
              <a:t>http://mcas.pearsonsupport.com/manuals/)</a:t>
            </a:r>
            <a:endParaRPr lang="en-US" sz="100" dirty="0">
              <a:solidFill>
                <a:schemeClr val="bg1"/>
              </a:solidFill>
              <a:cs typeface="Calibri"/>
              <a:hlinkClick r:id="rId4">
                <a:extLst>
                  <a:ext uri="{A12FA001-AC4F-418D-AE19-62706E023703}">
                    <ahyp:hlinkClr xmlns:ahyp="http://schemas.microsoft.com/office/drawing/2018/hyperlinkcolor" val="tx"/>
                  </a:ext>
                </a:extLst>
              </a:hlinkClick>
            </a:endParaRPr>
          </a:p>
          <a:p>
            <a:pPr marL="100330" indent="-100330"/>
            <a:r>
              <a:rPr lang="en-US" u="sng" dirty="0">
                <a:solidFill>
                  <a:srgbClr val="8C8C8C"/>
                </a:solidFill>
                <a:cs typeface="Calibri"/>
                <a:hlinkClick r:id="rId4">
                  <a:extLst>
                    <a:ext uri="{A12FA001-AC4F-418D-AE19-62706E023703}">
                      <ahyp:hlinkClr xmlns:ahyp="http://schemas.microsoft.com/office/drawing/2018/hyperlinkcolor" val="tx"/>
                    </a:ext>
                  </a:extLst>
                </a:hlinkClick>
              </a:rPr>
              <a:t>PearsonAccess</a:t>
            </a:r>
            <a:r>
              <a:rPr lang="en-US" u="sng" baseline="30000" dirty="0">
                <a:solidFill>
                  <a:srgbClr val="8C8C8C"/>
                </a:solidFill>
                <a:cs typeface="Calibri"/>
                <a:hlinkClick r:id="rId4">
                  <a:extLst>
                    <a:ext uri="{A12FA001-AC4F-418D-AE19-62706E023703}">
                      <ahyp:hlinkClr xmlns:ahyp="http://schemas.microsoft.com/office/drawing/2018/hyperlinkcolor" val="tx"/>
                    </a:ext>
                  </a:extLst>
                </a:hlinkClick>
              </a:rPr>
              <a:t>next</a:t>
            </a:r>
            <a:r>
              <a:rPr lang="en-US" u="sng" dirty="0">
                <a:solidFill>
                  <a:srgbClr val="8C8C8C"/>
                </a:solidFill>
                <a:cs typeface="Calibri"/>
                <a:hlinkClick r:id="rId4">
                  <a:extLst>
                    <a:ext uri="{A12FA001-AC4F-418D-AE19-62706E023703}">
                      <ahyp:hlinkClr xmlns:ahyp="http://schemas.microsoft.com/office/drawing/2018/hyperlinkcolor" val="tx"/>
                    </a:ext>
                  </a:extLst>
                </a:hlinkClick>
              </a:rPr>
              <a:t> User Role Matrix</a:t>
            </a:r>
            <a:r>
              <a:rPr lang="en-US" u="sng" dirty="0">
                <a:solidFill>
                  <a:srgbClr val="8C8C8C"/>
                </a:solidFill>
                <a:cs typeface="Calibri"/>
              </a:rPr>
              <a:t> </a:t>
            </a:r>
            <a:br>
              <a:rPr lang="en-US" u="sng" dirty="0">
                <a:solidFill>
                  <a:srgbClr val="8C8C8C"/>
                </a:solidFill>
                <a:cs typeface="Calibri"/>
              </a:rPr>
            </a:br>
            <a:r>
              <a:rPr lang="en-US" sz="100" dirty="0">
                <a:solidFill>
                  <a:schemeClr val="bg1"/>
                </a:solidFill>
                <a:cs typeface="Calibri"/>
              </a:rPr>
              <a:t>(URL: </a:t>
            </a:r>
            <a:r>
              <a:rPr lang="en-US" sz="100" dirty="0">
                <a:solidFill>
                  <a:schemeClr val="bg1"/>
                </a:solidFill>
              </a:rPr>
              <a:t>http://mcas.pearsonsupport.com/manuals/)</a:t>
            </a:r>
            <a:endParaRPr lang="en-US" sz="100" u="sng" dirty="0">
              <a:solidFill>
                <a:schemeClr val="bg1"/>
              </a:solidFill>
              <a:cs typeface="Calibri"/>
            </a:endParaRPr>
          </a:p>
        </p:txBody>
      </p:sp>
    </p:spTree>
    <p:extLst>
      <p:ext uri="{BB962C8B-B14F-4D97-AF65-F5344CB8AC3E}">
        <p14:creationId xmlns:p14="http://schemas.microsoft.com/office/powerpoint/2010/main" val="159153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4D2D-BD65-483C-9C83-FC25DEA5C896}"/>
              </a:ext>
              <a:ext uri="{C183D7F6-B498-43B3-948B-1728B52AA6E4}">
                <adec:decorative xmlns:adec="http://schemas.microsoft.com/office/drawing/2017/decorative" val="1"/>
              </a:ext>
            </a:extLst>
          </p:cNvPr>
          <p:cNvSpPr>
            <a:spLocks noGrp="1"/>
          </p:cNvSpPr>
          <p:nvPr>
            <p:ph type="title"/>
          </p:nvPr>
        </p:nvSpPr>
        <p:spPr>
          <a:xfrm>
            <a:off x="524446" y="295276"/>
            <a:ext cx="704280" cy="247650"/>
          </a:xfrm>
        </p:spPr>
        <p:txBody>
          <a:bodyPr>
            <a:normAutofit/>
          </a:bodyPr>
          <a:lstStyle/>
          <a:p>
            <a:r>
              <a:rPr lang="en-US" sz="800" dirty="0">
                <a:solidFill>
                  <a:srgbClr val="FFFFFF"/>
                </a:solidFill>
              </a:rPr>
              <a:t>Thank You</a:t>
            </a:r>
          </a:p>
        </p:txBody>
      </p:sp>
      <p:sp>
        <p:nvSpPr>
          <p:cNvPr id="3" name="Content Placeholder 2"/>
          <p:cNvSpPr>
            <a:spLocks noGrp="1"/>
          </p:cNvSpPr>
          <p:nvPr>
            <p:ph idx="1"/>
          </p:nvPr>
        </p:nvSpPr>
        <p:spPr/>
        <p:txBody>
          <a:bodyPr>
            <a:normAutofit/>
          </a:bodyPr>
          <a:lstStyle/>
          <a:p>
            <a:pPr algn="ctr"/>
            <a:endParaRPr lang="en-US" sz="2970"/>
          </a:p>
          <a:p>
            <a:pPr algn="ctr"/>
            <a:endParaRPr lang="en-US" sz="2970"/>
          </a:p>
          <a:p>
            <a:pPr algn="ctr"/>
            <a:r>
              <a:rPr lang="en-US" sz="5600"/>
              <a:t>Thank you. </a:t>
            </a:r>
          </a:p>
        </p:txBody>
      </p:sp>
    </p:spTree>
    <p:extLst>
      <p:ext uri="{BB962C8B-B14F-4D97-AF65-F5344CB8AC3E}">
        <p14:creationId xmlns:p14="http://schemas.microsoft.com/office/powerpoint/2010/main" val="12556007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dca7aa4-7fee-4083-94e1-2adc3ae970bc">
      <UserInfo>
        <DisplayName>Zalk, Jodie (DESE)</DisplayName>
        <AccountId>18</AccountId>
        <AccountType/>
      </UserInfo>
      <UserInfo>
        <DisplayName>Kelley, R. Scott (DESE)</DisplayName>
        <AccountId>23</AccountId>
        <AccountType/>
      </UserInfo>
      <UserInfo>
        <DisplayName>Cullen, Shannon (DESE)</DisplayName>
        <AccountId>17</AccountId>
        <AccountType/>
      </UserInfo>
      <UserInfo>
        <DisplayName>Marcella, Judith A (DESE)</DisplayName>
        <AccountId>50</AccountId>
        <AccountType/>
      </UserInfo>
    </SharedWithUsers>
    <lcf76f155ced4ddcb4097134ff3c332f xmlns="1d01d358-fb5c-480b-94c0-87be6b23463f">
      <Terms xmlns="http://schemas.microsoft.com/office/infopath/2007/PartnerControls"/>
    </lcf76f155ced4ddcb4097134ff3c332f>
    <TaxCatchAll xmlns="0dca7aa4-7fee-4083-94e1-2adc3ae970bc" xsi:nil="true"/>
    <File_x0020_Status xmlns="1d01d358-fb5c-480b-94c0-87be6b23463f">Draft</File_x0020_Status>
    <Admin_x0020_Year xmlns="1d01d358-fb5c-480b-94c0-87be6b23463f">
      <Value>2020</Value>
    </Admin_x0020_Year>
    <Required_x0020_Document xmlns="1d01d358-fb5c-480b-94c0-87be6b23463f" xsi:nil="true"/>
    <Approval_x0020_Record xmlns="1d01d358-fb5c-480b-94c0-87be6b23463f">false</Approval_x0020_Record>
    <Category0 xmlns="1d01d358-fb5c-480b-94c0-87be6b23463f">To be assigned</Category0>
    <Date xmlns="1d01d358-fb5c-480b-94c0-87be6b23463f" xsi:nil="true"/>
    <Meeting_x0020_Name xmlns="1d01d358-fb5c-480b-94c0-87be6b23463f" xsi:nil="true"/>
    <Category xmlns="1d01d358-fb5c-480b-94c0-87be6b23463f" xsi:nil="true"/>
    <Archive xmlns="1d01d358-fb5c-480b-94c0-87be6b23463f">false</Archiv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75FB14DB3FE6C4CA721D3340365D5E8" ma:contentTypeVersion="35" ma:contentTypeDescription="Create a new document." ma:contentTypeScope="" ma:versionID="b650b21caec7807e148029174ce7dfbb">
  <xsd:schema xmlns:xsd="http://www.w3.org/2001/XMLSchema" xmlns:xs="http://www.w3.org/2001/XMLSchema" xmlns:p="http://schemas.microsoft.com/office/2006/metadata/properties" xmlns:ns2="1d01d358-fb5c-480b-94c0-87be6b23463f" xmlns:ns3="0dca7aa4-7fee-4083-94e1-2adc3ae970bc" targetNamespace="http://schemas.microsoft.com/office/2006/metadata/properties" ma:root="true" ma:fieldsID="939cb34e186f5693ef7f77fe1f6d35ec" ns2:_="" ns3:_="">
    <xsd:import namespace="1d01d358-fb5c-480b-94c0-87be6b23463f"/>
    <xsd:import namespace="0dca7aa4-7fee-4083-94e1-2adc3ae970bc"/>
    <xsd:element name="properties">
      <xsd:complexType>
        <xsd:sequence>
          <xsd:element name="documentManagement">
            <xsd:complexType>
              <xsd:all>
                <xsd:element ref="ns2:Category0" minOccurs="0"/>
                <xsd:element ref="ns2:Category" minOccurs="0"/>
                <xsd:element ref="ns2:Meeting_x0020_Name" minOccurs="0"/>
                <xsd:element ref="ns2:Admin_x0020_Year" minOccurs="0"/>
                <xsd:element ref="ns2:Date" minOccurs="0"/>
                <xsd:element ref="ns2:File_x0020_Status" minOccurs="0"/>
                <xsd:element ref="ns2:Required_x0020_Document"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Metadata" minOccurs="0"/>
                <xsd:element ref="ns2:Archive" minOccurs="0"/>
                <xsd:element ref="ns2:Approval_x0020_Record"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01d358-fb5c-480b-94c0-87be6b23463f" elementFormDefault="qualified">
    <xsd:import namespace="http://schemas.microsoft.com/office/2006/documentManagement/types"/>
    <xsd:import namespace="http://schemas.microsoft.com/office/infopath/2007/PartnerControls"/>
    <xsd:element name="Category0" ma:index="2" nillable="true" ma:displayName="Category" ma:default="To be assigned" ma:format="Dropdown" ma:internalName="Category0">
      <xsd:simpleType>
        <xsd:restriction base="dms:Choice">
          <xsd:enumeration value="Content/ABBI Support"/>
          <xsd:enumeration value="Contracts"/>
          <xsd:enumeration value="Forms"/>
          <xsd:enumeration value="IT Docs"/>
          <xsd:enumeration value="Manuals and Trainings"/>
          <xsd:enumeration value="MCAS Project Documentation"/>
          <xsd:enumeration value="MCAS Support Page"/>
          <xsd:enumeration value="PearsonAccess Next/Test Nav"/>
          <xsd:enumeration value="Psychometrics"/>
          <xsd:enumeration value="Resource Center"/>
          <xsd:enumeration value="Reporting"/>
          <xsd:enumeration value="Scoring"/>
          <xsd:enumeration value="Service Center"/>
          <xsd:enumeration value="System Integration"/>
          <xsd:enumeration value="Team Information"/>
          <xsd:enumeration value="To be assigned"/>
        </xsd:restriction>
      </xsd:simpleType>
    </xsd:element>
    <xsd:element name="Category" ma:index="3" nillable="true" ma:displayName="Document Type" ma:description="Document Type" ma:format="Dropdown" ma:indexed="true" ma:internalName="Category">
      <xsd:simpleType>
        <xsd:restriction base="dms:Choice">
          <xsd:enumeration value="Change Requests"/>
          <xsd:enumeration value="Checklists"/>
          <xsd:enumeration value="Customer Deliverables"/>
          <xsd:enumeration value="Customer Satisfaction Surveys"/>
          <xsd:enumeration value="Lessons Learned"/>
          <xsd:enumeration value="Links"/>
          <xsd:enumeration value="Meeting Minutes"/>
          <xsd:enumeration value="Post Project/Phase End"/>
          <xsd:enumeration value="Presentations"/>
          <xsd:enumeration value="Project Management"/>
          <xsd:enumeration value="Project Specifications"/>
          <xsd:enumeration value="Requirements"/>
          <xsd:enumeration value="Schedules"/>
          <xsd:enumeration value="Scope"/>
          <xsd:enumeration value="Templates"/>
          <xsd:enumeration value="Tools"/>
          <xsd:enumeration value="Tracking"/>
          <xsd:enumeration value="Waivers"/>
          <xsd:enumeration value="Work Instructions"/>
        </xsd:restriction>
      </xsd:simpleType>
    </xsd:element>
    <xsd:element name="Meeting_x0020_Name" ma:index="4" nillable="true" ma:displayName="Meeting Name" ma:format="Dropdown" ma:indexed="true" ma:internalName="Meeting_x0020_Name">
      <xsd:simpleType>
        <xsd:union memberTypes="dms:Text">
          <xsd:simpleType>
            <xsd:restriction base="dms:Choice">
              <xsd:enumeration value="Assistive Technology Web Extension"/>
              <xsd:enumeration value="Content"/>
              <xsd:enumeration value="Cross Functional"/>
              <xsd:enumeration value="Forms"/>
              <xsd:enumeration value="Leadership w/Cognia"/>
              <xsd:enumeration value="Leadership w/DESE"/>
              <xsd:enumeration value="MA Monthly Management Meeting"/>
              <xsd:enumeration value="MCAS and RICAS Internal Team"/>
              <xsd:enumeration value="MCAS Risks and Issues Review"/>
              <xsd:enumeration value="Online Administration and Testing"/>
              <xsd:enumeration value="Production w/Cognia"/>
              <xsd:enumeration value="Production w/DESE"/>
              <xsd:enumeration value="Psychometrics w/Cognia"/>
              <xsd:enumeration value="Psychometrics w/DESE"/>
              <xsd:enumeration value="Remote Proctor Pilot"/>
              <xsd:enumeration value="Reporting w/DESE"/>
              <xsd:enumeration value="RI Monthly Management Meeting"/>
              <xsd:enumeration value="RICAS"/>
              <xsd:enumeration value="SCM Team"/>
              <xsd:enumeration value="Scoring w/Cognia"/>
              <xsd:enumeration value="Scoring w/DESE"/>
              <xsd:enumeration value="Systems Integration"/>
            </xsd:restriction>
          </xsd:simpleType>
        </xsd:union>
      </xsd:simpleType>
    </xsd:element>
    <xsd:element name="Admin_x0020_Year" ma:index="5" nillable="true" ma:displayName="Admin Year" ma:default="2020" ma:internalName="Admin_x0020_Year">
      <xsd:complexType>
        <xsd:complexContent>
          <xsd:extension base="dms:MultiChoice">
            <xsd:sequence>
              <xsd:element name="Value" maxOccurs="unbounded" minOccurs="0" nillable="true">
                <xsd:simpleType>
                  <xsd:restriction base="dms:Choice">
                    <xsd:enumeration value="2019"/>
                    <xsd:enumeration value="2020"/>
                    <xsd:enumeration value="2021"/>
                  </xsd:restriction>
                </xsd:simpleType>
              </xsd:element>
            </xsd:sequence>
          </xsd:extension>
        </xsd:complexContent>
      </xsd:complexType>
    </xsd:element>
    <xsd:element name="Date" ma:index="6" nillable="true" ma:displayName="Date" ma:format="DateOnly" ma:indexed="true" ma:internalName="Date">
      <xsd:simpleType>
        <xsd:restriction base="dms:DateTime"/>
      </xsd:simpleType>
    </xsd:element>
    <xsd:element name="File_x0020_Status" ma:index="7" nillable="true" ma:displayName="File Status" ma:default="Draft" ma:format="Dropdown" ma:internalName="File_x0020_Status">
      <xsd:simpleType>
        <xsd:restriction base="dms:Choice">
          <xsd:enumeration value="Archive"/>
          <xsd:enumeration value="Baselined"/>
          <xsd:enumeration value="Delivered"/>
          <xsd:enumeration value="Draft"/>
        </xsd:restriction>
      </xsd:simpleType>
    </xsd:element>
    <xsd:element name="Required_x0020_Document" ma:index="8" nillable="true" ma:displayName="Required Document" ma:description="PR-00044 Deliverable - this column is draft" ma:format="Dropdown" ma:indexed="true" ma:internalName="Required_x0020_Document">
      <xsd:simpleType>
        <xsd:restriction base="dms:Choice">
          <xsd:enumeration value="Business Requirements Document (BRD)"/>
          <xsd:enumeration value="PR-00003 Risk Management Procedure"/>
          <xsd:enumeration value="Customer Satisfaction Surveys"/>
          <xsd:enumeration value="Lessons Learned"/>
          <xsd:enumeration value="Project Management Plan"/>
        </xsd:restriction>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Metadata" ma:index="17" nillable="true" ma:displayName="MediaServiceMetadata" ma:hidden="true" ma:internalName="MediaServiceMetadata" ma:readOnly="true">
      <xsd:simpleType>
        <xsd:restriction base="dms:Note"/>
      </xsd:simpleType>
    </xsd:element>
    <xsd:element name="Archive" ma:index="21" nillable="true" ma:displayName="Archive" ma:default="0" ma:internalName="Archive">
      <xsd:simpleType>
        <xsd:restriction base="dms:Boolean"/>
      </xsd:simpleType>
    </xsd:element>
    <xsd:element name="Approval_x0020_Record" ma:index="22" nillable="true" ma:displayName="Approval Record" ma:default="0" ma:description="BRD approvals, emails, documented customer approvals etc." ma:internalName="Approval_x0020_Record">
      <xsd:simpleType>
        <xsd:restriction base="dms:Boolean"/>
      </xsd:simpleType>
    </xsd:element>
    <xsd:element name="MediaServiceDateTaken" ma:index="25" nillable="true" ma:displayName="MediaServiceDateTaken" ma:hidden="true" ma:internalName="MediaServiceDateTaken" ma:readOnly="true">
      <xsd:simpleType>
        <xsd:restriction base="dms:Text"/>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ca7aa4-7fee-4083-94e1-2adc3ae970b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9" nillable="true" ma:displayName="Taxonomy Catch All Column" ma:hidden="true" ma:list="{45c7d4eb-f99c-41c4-8537-a09014e06515}" ma:internalName="TaxCatchAll" ma:showField="CatchAllData" ma:web="0dca7aa4-7fee-4083-94e1-2adc3ae970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5B065F-4A72-4860-96C8-30EA68F33890}">
  <ds:schemaRefs>
    <ds:schemaRef ds:uri="http://schemas.microsoft.com/office/2006/documentManagement/types"/>
    <ds:schemaRef ds:uri="http://purl.org/dc/dcmitype/"/>
    <ds:schemaRef ds:uri="http://purl.org/dc/terms/"/>
    <ds:schemaRef ds:uri="http://schemas.microsoft.com/office/infopath/2007/PartnerControls"/>
    <ds:schemaRef ds:uri="http://schemas.openxmlformats.org/package/2006/metadata/core-properties"/>
    <ds:schemaRef ds:uri="049449a1-970d-4061-91c8-87f7c4621d9d"/>
    <ds:schemaRef ds:uri="e77133ba-eec1-4d51-86ef-7b6d23495175"/>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51A4B94E-5B50-4C27-926E-18320808CC1B}">
  <ds:schemaRefs>
    <ds:schemaRef ds:uri="http://schemas.microsoft.com/sharepoint/v3/contenttype/forms"/>
  </ds:schemaRefs>
</ds:datastoreItem>
</file>

<file path=customXml/itemProps3.xml><?xml version="1.0" encoding="utf-8"?>
<ds:datastoreItem xmlns:ds="http://schemas.openxmlformats.org/officeDocument/2006/customXml" ds:itemID="{1D3CD477-046F-4832-B79E-4E2D6AC4E6E5}"/>
</file>

<file path=docProps/app.xml><?xml version="1.0" encoding="utf-8"?>
<Properties xmlns="http://schemas.openxmlformats.org/officeDocument/2006/extended-properties" xmlns:vt="http://schemas.openxmlformats.org/officeDocument/2006/docPropsVTypes">
  <Template>Retrospect</Template>
  <TotalTime>292</TotalTime>
  <Words>1594</Words>
  <Application>Microsoft Office PowerPoint</Application>
  <PresentationFormat>Custom</PresentationFormat>
  <Paragraphs>84</Paragraphs>
  <Slides>9</Slides>
  <Notes>8</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Retrospect</vt:lpstr>
      <vt:lpstr>Creating Sessions</vt:lpstr>
      <vt:lpstr>How to use this PowerPoint</vt:lpstr>
      <vt:lpstr>Topics</vt:lpstr>
      <vt:lpstr>Glossary</vt:lpstr>
      <vt:lpstr>Two Options to Create Sessions</vt:lpstr>
      <vt:lpstr>Creating Sessions via SR/PNP Import</vt:lpstr>
      <vt:lpstr>Creating Sessions via PearsonAccessnext User Interface</vt:lpstr>
      <vt:lpstr>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Registration / Personal Needs Profile</dc:title>
  <dc:creator>Dahn, LeAnn E</dc:creator>
  <cp:lastModifiedBy>Cullen, Shannon (DESE)</cp:lastModifiedBy>
  <cp:revision>21</cp:revision>
  <dcterms:created xsi:type="dcterms:W3CDTF">2016-10-28T00:45:12Z</dcterms:created>
  <dcterms:modified xsi:type="dcterms:W3CDTF">2022-12-08T18:51:49Z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0x010100D75FB14DB3FE6C4CA721D3340365D5E8</vt:lpwstr>
  </property>
  <property fmtid="{D5CDD505-2E9C-101B-9397-08002B2CF9AE}" pid="3" name="ArticulateGUID">
    <vt:lpwstr>1E42BFAE-561A-41C6-8866-E95E68258F2E</vt:lpwstr>
  </property>
  <property fmtid="{D5CDD505-2E9C-101B-9397-08002B2CF9AE}" pid="4" name="ArticulatePath">
    <vt:lpwstr>CreatingSessions_030719_9.8SC</vt:lpwstr>
  </property>
  <property fmtid="{D5CDD505-2E9C-101B-9397-08002B2CF9AE}" pid="5" name="File Status">
    <vt:lpwstr>Draft</vt:lpwstr>
  </property>
  <property fmtid="{D5CDD505-2E9C-101B-9397-08002B2CF9AE}" pid="6" name="Archive">
    <vt:bool>false</vt:bool>
  </property>
  <property fmtid="{D5CDD505-2E9C-101B-9397-08002B2CF9AE}" pid="7" name="SharedWithUsers">
    <vt:lpwstr>18;#Zalk, Jodie (DESE);#23;#Kelley, R. Scott (DESE)</vt:lpwstr>
  </property>
  <property fmtid="{D5CDD505-2E9C-101B-9397-08002B2CF9AE}" pid="8" name="Category0">
    <vt:lpwstr>To be assigned</vt:lpwstr>
  </property>
  <property fmtid="{D5CDD505-2E9C-101B-9397-08002B2CF9AE}" pid="9" name="Approval Record">
    <vt:bool>false</vt:bool>
  </property>
  <property fmtid="{D5CDD505-2E9C-101B-9397-08002B2CF9AE}" pid="10" name="Admin Year">
    <vt:lpwstr>2020</vt:lpwstr>
  </property>
  <property fmtid="{D5CDD505-2E9C-101B-9397-08002B2CF9AE}" pid="11" name="MediaServiceImageTags">
    <vt:lpwstr/>
  </property>
</Properties>
</file>